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70" r:id="rId8"/>
    <p:sldId id="271" r:id="rId9"/>
    <p:sldId id="272" r:id="rId10"/>
    <p:sldId id="273" r:id="rId11"/>
    <p:sldId id="266" r:id="rId12"/>
    <p:sldId id="274" r:id="rId13"/>
    <p:sldId id="275" r:id="rId14"/>
    <p:sldId id="276" r:id="rId15"/>
    <p:sldId id="277" r:id="rId16"/>
    <p:sldId id="278" r:id="rId17"/>
    <p:sldId id="267" r:id="rId18"/>
    <p:sldId id="279" r:id="rId19"/>
    <p:sldId id="262" r:id="rId20"/>
    <p:sldId id="280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3" d="100"/>
          <a:sy n="43" d="100"/>
        </p:scale>
        <p:origin x="-28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F370-DCFC-AA47-947A-313FE6D7E6AD}" type="datetimeFigureOut">
              <a:rPr lang="en-US" smtClean="0"/>
              <a:t>12/09/19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55B95-2CAB-7A4B-B57C-44217A27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052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F370-DCFC-AA47-947A-313FE6D7E6AD}" type="datetimeFigureOut">
              <a:rPr lang="en-US" smtClean="0"/>
              <a:t>12/09/19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55B95-2CAB-7A4B-B57C-44217A27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55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F370-DCFC-AA47-947A-313FE6D7E6AD}" type="datetimeFigureOut">
              <a:rPr lang="en-US" smtClean="0"/>
              <a:t>12/09/19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55B95-2CAB-7A4B-B57C-44217A27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841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F370-DCFC-AA47-947A-313FE6D7E6AD}" type="datetimeFigureOut">
              <a:rPr lang="en-US" smtClean="0"/>
              <a:t>12/09/19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55B95-2CAB-7A4B-B57C-44217A27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144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F370-DCFC-AA47-947A-313FE6D7E6AD}" type="datetimeFigureOut">
              <a:rPr lang="en-US" smtClean="0"/>
              <a:t>12/09/19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55B95-2CAB-7A4B-B57C-44217A27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64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F370-DCFC-AA47-947A-313FE6D7E6AD}" type="datetimeFigureOut">
              <a:rPr lang="en-US" smtClean="0"/>
              <a:t>12/09/19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55B95-2CAB-7A4B-B57C-44217A27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573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F370-DCFC-AA47-947A-313FE6D7E6AD}" type="datetimeFigureOut">
              <a:rPr lang="en-US" smtClean="0"/>
              <a:t>12/09/19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55B95-2CAB-7A4B-B57C-44217A27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14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F370-DCFC-AA47-947A-313FE6D7E6AD}" type="datetimeFigureOut">
              <a:rPr lang="en-US" smtClean="0"/>
              <a:t>12/09/19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55B95-2CAB-7A4B-B57C-44217A27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48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F370-DCFC-AA47-947A-313FE6D7E6AD}" type="datetimeFigureOut">
              <a:rPr lang="en-US" smtClean="0"/>
              <a:t>12/09/19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55B95-2CAB-7A4B-B57C-44217A27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543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F370-DCFC-AA47-947A-313FE6D7E6AD}" type="datetimeFigureOut">
              <a:rPr lang="en-US" smtClean="0"/>
              <a:t>12/09/19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55B95-2CAB-7A4B-B57C-44217A27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158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F370-DCFC-AA47-947A-313FE6D7E6AD}" type="datetimeFigureOut">
              <a:rPr lang="en-US" smtClean="0"/>
              <a:t>12/09/19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55B95-2CAB-7A4B-B57C-44217A27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96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1F370-DCFC-AA47-947A-313FE6D7E6AD}" type="datetimeFigureOut">
              <a:rPr lang="en-US" smtClean="0"/>
              <a:t>12/09/19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55B95-2CAB-7A4B-B57C-44217A27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85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5.JP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ICP 2019 </a:t>
            </a:r>
            <a:r>
              <a:rPr lang="en-US" dirty="0" err="1" smtClean="0"/>
              <a:t>Datathon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Ian Piper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335612" y="4116108"/>
            <a:ext cx="6400800" cy="1866000"/>
            <a:chOff x="1190194" y="97422"/>
            <a:chExt cx="6400800" cy="1866000"/>
          </a:xfrm>
        </p:grpSpPr>
        <p:sp>
          <p:nvSpPr>
            <p:cNvPr id="6" name="Subtitle 4"/>
            <p:cNvSpPr txBox="1">
              <a:spLocks/>
            </p:cNvSpPr>
            <p:nvPr/>
          </p:nvSpPr>
          <p:spPr>
            <a:xfrm>
              <a:off x="1190194" y="97422"/>
              <a:ext cx="6400800" cy="17526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 smtClean="0"/>
            </a:p>
            <a:p>
              <a:r>
                <a:rPr lang="en-US" dirty="0" smtClean="0"/>
                <a:t>Scotland</a:t>
              </a:r>
              <a:endParaRPr lang="en-US" dirty="0"/>
            </a:p>
          </p:txBody>
        </p:sp>
        <p:pic>
          <p:nvPicPr>
            <p:cNvPr id="9" name="Picture 8" descr="scotland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45582" y="1154740"/>
              <a:ext cx="808682" cy="80868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43497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795" y="685795"/>
            <a:ext cx="5486411" cy="5486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962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316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Results?</a:t>
            </a:r>
            <a:endParaRPr lang="en-US" dirty="0"/>
          </a:p>
        </p:txBody>
      </p:sp>
      <p:pic>
        <p:nvPicPr>
          <p:cNvPr id="8" name="Picture 7" descr="gapsByPatient (1)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058" y="1385046"/>
            <a:ext cx="7297271" cy="5472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661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791223"/>
            <a:ext cx="6802416" cy="46211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Event</a:t>
            </a:r>
            <a:r>
              <a:rPr lang="cs-CZ" dirty="0" smtClean="0"/>
              <a:t> </a:t>
            </a:r>
            <a:r>
              <a:rPr lang="cs-CZ" dirty="0" err="1" smtClean="0"/>
              <a:t>definition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645246"/>
            <a:ext cx="7886700" cy="4351338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5" name="Obousměrná vodorovná šipka 4"/>
          <p:cNvSpPr/>
          <p:nvPr/>
        </p:nvSpPr>
        <p:spPr>
          <a:xfrm>
            <a:off x="2207712" y="4985359"/>
            <a:ext cx="2527127" cy="15031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ousměrná vodorovná šipka 5"/>
          <p:cNvSpPr/>
          <p:nvPr/>
        </p:nvSpPr>
        <p:spPr>
          <a:xfrm>
            <a:off x="5375231" y="4985359"/>
            <a:ext cx="1219722" cy="150312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lů 6"/>
          <p:cNvSpPr/>
          <p:nvPr/>
        </p:nvSpPr>
        <p:spPr>
          <a:xfrm>
            <a:off x="4734838" y="1791224"/>
            <a:ext cx="122129" cy="1014607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2376814" y="5135671"/>
            <a:ext cx="2188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data </a:t>
            </a:r>
            <a:r>
              <a:rPr lang="cs-CZ" b="1" dirty="0" err="1" smtClean="0"/>
              <a:t>window</a:t>
            </a:r>
            <a:endParaRPr lang="cs-CZ" b="1" dirty="0" smtClean="0"/>
          </a:p>
        </p:txBody>
      </p:sp>
      <p:sp>
        <p:nvSpPr>
          <p:cNvPr id="9" name="TextovéPole 8"/>
          <p:cNvSpPr txBox="1"/>
          <p:nvPr/>
        </p:nvSpPr>
        <p:spPr>
          <a:xfrm>
            <a:off x="4890631" y="5123472"/>
            <a:ext cx="2188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err="1" smtClean="0"/>
              <a:t>event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701441" y="1229507"/>
            <a:ext cx="2188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err="1" smtClean="0"/>
              <a:t>prediction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507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Event</a:t>
            </a:r>
            <a:r>
              <a:rPr lang="cs-CZ" dirty="0" smtClean="0"/>
              <a:t> </a:t>
            </a:r>
            <a:r>
              <a:rPr lang="cs-CZ" dirty="0" err="1" smtClean="0"/>
              <a:t>identification</a:t>
            </a:r>
            <a:r>
              <a:rPr lang="cs-CZ" dirty="0" smtClean="0"/>
              <a:t> </a:t>
            </a:r>
            <a:r>
              <a:rPr lang="cs-CZ" dirty="0" err="1" smtClean="0"/>
              <a:t>algorhitm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628650" y="2000989"/>
          <a:ext cx="7886706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1126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ICP</a:t>
                      </a:r>
                      <a:endParaRPr lang="cs-CZ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23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23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22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28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21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23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21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21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EVENT</a:t>
                      </a:r>
                      <a:endParaRPr lang="cs-CZ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628650" y="3494762"/>
            <a:ext cx="78867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/>
              <a:t>Event</a:t>
            </a:r>
            <a:r>
              <a:rPr lang="cs-CZ" sz="2800" dirty="0" smtClean="0"/>
              <a:t> start – 5 ICP </a:t>
            </a:r>
            <a:r>
              <a:rPr lang="cs-CZ" sz="2800" dirty="0" err="1" smtClean="0"/>
              <a:t>values</a:t>
            </a:r>
            <a:r>
              <a:rPr lang="cs-CZ" sz="2800" dirty="0" smtClean="0"/>
              <a:t> &gt; 20 mmHg</a:t>
            </a:r>
          </a:p>
          <a:p>
            <a:r>
              <a:rPr lang="cs-CZ" sz="2800" dirty="0" err="1" smtClean="0"/>
              <a:t>Event</a:t>
            </a:r>
            <a:r>
              <a:rPr lang="cs-CZ" sz="2800" dirty="0" smtClean="0"/>
              <a:t> end – 5 ICP </a:t>
            </a:r>
            <a:r>
              <a:rPr lang="cs-CZ" sz="2800" dirty="0" err="1" smtClean="0"/>
              <a:t>values</a:t>
            </a:r>
            <a:r>
              <a:rPr lang="cs-CZ" sz="2800" dirty="0" smtClean="0"/>
              <a:t>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≤</a:t>
            </a:r>
            <a:r>
              <a:rPr lang="cs-CZ" sz="2800" dirty="0" smtClean="0"/>
              <a:t> 20 mmHg</a:t>
            </a:r>
          </a:p>
          <a:p>
            <a:endParaRPr lang="cs-CZ" sz="2800" dirty="0"/>
          </a:p>
          <a:p>
            <a:r>
              <a:rPr lang="cs-CZ" sz="2800" dirty="0" err="1" smtClean="0"/>
              <a:t>Random</a:t>
            </a:r>
            <a:r>
              <a:rPr lang="cs-CZ" sz="2800" dirty="0" smtClean="0"/>
              <a:t> </a:t>
            </a:r>
            <a:r>
              <a:rPr lang="cs-CZ" sz="2800" dirty="0" err="1" smtClean="0"/>
              <a:t>Forest</a:t>
            </a:r>
            <a:r>
              <a:rPr lang="cs-CZ" sz="2800" dirty="0" smtClean="0"/>
              <a:t> </a:t>
            </a:r>
            <a:r>
              <a:rPr lang="cs-CZ" sz="2800" dirty="0" err="1" smtClean="0"/>
              <a:t>machine</a:t>
            </a:r>
            <a:r>
              <a:rPr lang="cs-CZ" sz="2800" dirty="0" smtClean="0"/>
              <a:t> </a:t>
            </a:r>
            <a:r>
              <a:rPr lang="cs-CZ" sz="2800" dirty="0" err="1" smtClean="0"/>
              <a:t>learning</a:t>
            </a:r>
            <a:r>
              <a:rPr lang="cs-CZ" sz="2800" dirty="0" smtClean="0"/>
              <a:t> model</a:t>
            </a:r>
            <a:endParaRPr lang="cs-CZ" sz="2800" dirty="0"/>
          </a:p>
        </p:txBody>
      </p:sp>
      <p:sp>
        <p:nvSpPr>
          <p:cNvPr id="3" name="Obdélník 2"/>
          <p:cNvSpPr/>
          <p:nvPr/>
        </p:nvSpPr>
        <p:spPr>
          <a:xfrm>
            <a:off x="3053219" y="1690688"/>
            <a:ext cx="1925877" cy="1127342"/>
          </a:xfrm>
          <a:prstGeom prst="rect">
            <a:avLst/>
          </a:prstGeom>
          <a:noFill/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053219" y="1278449"/>
            <a:ext cx="12400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 smtClean="0"/>
              <a:t>event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17136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Predictive</a:t>
            </a:r>
            <a:r>
              <a:rPr lang="cs-CZ" dirty="0" smtClean="0"/>
              <a:t> model </a:t>
            </a:r>
            <a:r>
              <a:rPr lang="cs-CZ" dirty="0" err="1" smtClean="0"/>
              <a:t>features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63066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ICP </a:t>
            </a:r>
            <a:r>
              <a:rPr lang="cs-CZ" b="1" dirty="0" err="1" smtClean="0"/>
              <a:t>median</a:t>
            </a:r>
            <a:endParaRPr lang="cs-CZ" b="1" dirty="0" smtClean="0"/>
          </a:p>
          <a:p>
            <a:r>
              <a:rPr lang="cs-CZ" b="1" dirty="0" smtClean="0"/>
              <a:t>ICP </a:t>
            </a:r>
            <a:r>
              <a:rPr lang="cs-CZ" b="1" dirty="0" err="1" smtClean="0"/>
              <a:t>sd</a:t>
            </a:r>
            <a:r>
              <a:rPr lang="cs-CZ" b="1" dirty="0" smtClean="0"/>
              <a:t> (</a:t>
            </a:r>
            <a:r>
              <a:rPr lang="cs-CZ" b="1" dirty="0" err="1" smtClean="0"/>
              <a:t>slow</a:t>
            </a:r>
            <a:r>
              <a:rPr lang="cs-CZ" b="1" dirty="0" smtClean="0"/>
              <a:t> </a:t>
            </a:r>
            <a:r>
              <a:rPr lang="cs-CZ" b="1" dirty="0" err="1" smtClean="0"/>
              <a:t>changes</a:t>
            </a:r>
            <a:r>
              <a:rPr lang="cs-CZ" b="1" dirty="0" smtClean="0"/>
              <a:t>)</a:t>
            </a:r>
          </a:p>
          <a:p>
            <a:r>
              <a:rPr lang="cs-CZ" dirty="0" smtClean="0"/>
              <a:t>ICP </a:t>
            </a:r>
            <a:r>
              <a:rPr lang="cs-CZ" dirty="0" err="1" smtClean="0"/>
              <a:t>rmssd</a:t>
            </a:r>
            <a:r>
              <a:rPr lang="cs-CZ" dirty="0" smtClean="0"/>
              <a:t> (rapid </a:t>
            </a:r>
            <a:r>
              <a:rPr lang="cs-CZ" dirty="0" err="1" smtClean="0"/>
              <a:t>changes</a:t>
            </a:r>
            <a:r>
              <a:rPr lang="cs-CZ" dirty="0" smtClean="0"/>
              <a:t>)</a:t>
            </a:r>
          </a:p>
          <a:p>
            <a:r>
              <a:rPr lang="cs-CZ" dirty="0" smtClean="0"/>
              <a:t>ICP </a:t>
            </a:r>
            <a:r>
              <a:rPr lang="cs-CZ" dirty="0" err="1" smtClean="0"/>
              <a:t>linear</a:t>
            </a:r>
            <a:r>
              <a:rPr lang="cs-CZ" dirty="0" smtClean="0"/>
              <a:t> </a:t>
            </a:r>
            <a:r>
              <a:rPr lang="cs-CZ" dirty="0" err="1" smtClean="0"/>
              <a:t>regression</a:t>
            </a:r>
            <a:r>
              <a:rPr lang="cs-CZ" dirty="0" smtClean="0"/>
              <a:t> </a:t>
            </a:r>
            <a:r>
              <a:rPr lang="cs-CZ" dirty="0" err="1" smtClean="0"/>
              <a:t>slope</a:t>
            </a:r>
            <a:endParaRPr lang="cs-CZ" dirty="0"/>
          </a:p>
          <a:p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ICP &gt; 20 mmHg </a:t>
            </a:r>
            <a:r>
              <a:rPr lang="cs-CZ" dirty="0" err="1" smtClean="0"/>
              <a:t>values</a:t>
            </a:r>
            <a:endParaRPr lang="cs-CZ" dirty="0" smtClean="0"/>
          </a:p>
          <a:p>
            <a:r>
              <a:rPr lang="cs-CZ" dirty="0" smtClean="0"/>
              <a:t>ICP last </a:t>
            </a:r>
            <a:r>
              <a:rPr lang="cs-CZ" dirty="0" err="1" smtClean="0"/>
              <a:t>value</a:t>
            </a:r>
            <a:endParaRPr lang="cs-CZ" dirty="0" smtClean="0"/>
          </a:p>
          <a:p>
            <a:r>
              <a:rPr lang="cs-CZ" dirty="0" smtClean="0"/>
              <a:t>MAP </a:t>
            </a:r>
            <a:r>
              <a:rPr lang="cs-CZ" dirty="0" err="1" smtClean="0"/>
              <a:t>sd</a:t>
            </a:r>
            <a:endParaRPr lang="cs-CZ" dirty="0" smtClean="0"/>
          </a:p>
          <a:p>
            <a:r>
              <a:rPr lang="cs-CZ" dirty="0" smtClean="0"/>
              <a:t>CPP dose &lt;60 mmHg (mmHg.min</a:t>
            </a:r>
            <a:r>
              <a:rPr lang="cs-CZ" baseline="30000" dirty="0" smtClean="0"/>
              <a:t>-1</a:t>
            </a:r>
            <a:r>
              <a:rPr lang="cs-CZ" dirty="0" smtClean="0"/>
              <a:t>)</a:t>
            </a:r>
          </a:p>
          <a:p>
            <a:r>
              <a:rPr lang="cs-CZ" dirty="0" smtClean="0"/>
              <a:t>CPP dose &gt; 90 mmHg (mmHg.min</a:t>
            </a:r>
            <a:r>
              <a:rPr lang="cs-CZ" baseline="30000" dirty="0" smtClean="0"/>
              <a:t>-1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LAx</a:t>
            </a:r>
            <a:r>
              <a:rPr lang="cs-CZ" dirty="0" smtClean="0"/>
              <a:t> dose &gt; 0.3 (min</a:t>
            </a:r>
            <a:r>
              <a:rPr lang="cs-CZ" baseline="30000" dirty="0" smtClean="0"/>
              <a:t>-1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0536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Event</a:t>
            </a:r>
            <a:r>
              <a:rPr lang="cs-CZ" dirty="0" smtClean="0"/>
              <a:t> </a:t>
            </a:r>
            <a:r>
              <a:rPr lang="cs-CZ" dirty="0" err="1" smtClean="0"/>
              <a:t>identification</a:t>
            </a:r>
            <a:r>
              <a:rPr lang="cs-CZ" dirty="0" smtClean="0"/>
              <a:t> </a:t>
            </a:r>
            <a:r>
              <a:rPr lang="cs-CZ" dirty="0" err="1" smtClean="0"/>
              <a:t>algorhitm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628650" y="2000989"/>
          <a:ext cx="7886706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1126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ICP</a:t>
                      </a:r>
                      <a:endParaRPr lang="cs-CZ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23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23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22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28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21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23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21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21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EVENT</a:t>
                      </a:r>
                      <a:endParaRPr lang="cs-CZ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628650" y="3494762"/>
            <a:ext cx="7886700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/>
              <a:t>Event</a:t>
            </a:r>
            <a:r>
              <a:rPr lang="cs-CZ" sz="2800" dirty="0" smtClean="0"/>
              <a:t> start – 5 ICP </a:t>
            </a:r>
            <a:r>
              <a:rPr lang="cs-CZ" sz="2800" dirty="0" err="1" smtClean="0"/>
              <a:t>values</a:t>
            </a:r>
            <a:r>
              <a:rPr lang="cs-CZ" sz="2800" dirty="0" smtClean="0"/>
              <a:t> &gt; 20 mmHg</a:t>
            </a:r>
          </a:p>
          <a:p>
            <a:r>
              <a:rPr lang="cs-CZ" sz="2800" dirty="0" err="1" smtClean="0"/>
              <a:t>Event</a:t>
            </a:r>
            <a:r>
              <a:rPr lang="cs-CZ" sz="2800" dirty="0" smtClean="0"/>
              <a:t> end – 5 ICP </a:t>
            </a:r>
            <a:r>
              <a:rPr lang="cs-CZ" sz="2800" dirty="0" err="1" smtClean="0"/>
              <a:t>values</a:t>
            </a:r>
            <a:r>
              <a:rPr lang="cs-CZ" sz="2800" dirty="0" smtClean="0"/>
              <a:t>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≤</a:t>
            </a:r>
            <a:r>
              <a:rPr lang="cs-CZ" sz="2800" dirty="0" smtClean="0"/>
              <a:t> 20 mmHg</a:t>
            </a:r>
          </a:p>
          <a:p>
            <a:endParaRPr lang="cs-CZ" sz="2800" dirty="0"/>
          </a:p>
          <a:p>
            <a:r>
              <a:rPr lang="cs-CZ" sz="2800" dirty="0" err="1" smtClean="0"/>
              <a:t>Random</a:t>
            </a:r>
            <a:r>
              <a:rPr lang="cs-CZ" sz="2800" dirty="0" smtClean="0"/>
              <a:t> </a:t>
            </a:r>
            <a:r>
              <a:rPr lang="cs-CZ" sz="2800" dirty="0" err="1" smtClean="0"/>
              <a:t>Forest</a:t>
            </a:r>
            <a:r>
              <a:rPr lang="cs-CZ" sz="2800" dirty="0" smtClean="0"/>
              <a:t> </a:t>
            </a:r>
            <a:r>
              <a:rPr lang="cs-CZ" sz="2800" dirty="0" err="1" smtClean="0"/>
              <a:t>machine</a:t>
            </a:r>
            <a:r>
              <a:rPr lang="cs-CZ" sz="2800" dirty="0" smtClean="0"/>
              <a:t> </a:t>
            </a:r>
            <a:r>
              <a:rPr lang="cs-CZ" sz="2800" dirty="0" err="1" smtClean="0"/>
              <a:t>learning</a:t>
            </a:r>
            <a:r>
              <a:rPr lang="cs-CZ" sz="2800" dirty="0" smtClean="0"/>
              <a:t> model, 11 </a:t>
            </a:r>
            <a:r>
              <a:rPr lang="cs-CZ" sz="2800" dirty="0" err="1" smtClean="0"/>
              <a:t>patients</a:t>
            </a:r>
            <a:endParaRPr lang="cs-CZ" sz="2800" dirty="0" smtClean="0"/>
          </a:p>
          <a:p>
            <a:endParaRPr lang="cs-CZ" sz="2800" dirty="0"/>
          </a:p>
          <a:p>
            <a:r>
              <a:rPr lang="cs-CZ" sz="2800" b="1" dirty="0" smtClean="0"/>
              <a:t>AUROC 0.91 </a:t>
            </a:r>
            <a:r>
              <a:rPr lang="cs-CZ" sz="2800" dirty="0" smtClean="0"/>
              <a:t>(?)</a:t>
            </a:r>
            <a:endParaRPr lang="cs-CZ" sz="2800" b="1" dirty="0"/>
          </a:p>
        </p:txBody>
      </p:sp>
      <p:sp>
        <p:nvSpPr>
          <p:cNvPr id="3" name="Obdélník 2"/>
          <p:cNvSpPr/>
          <p:nvPr/>
        </p:nvSpPr>
        <p:spPr>
          <a:xfrm>
            <a:off x="3053219" y="1690688"/>
            <a:ext cx="1925877" cy="1127342"/>
          </a:xfrm>
          <a:prstGeom prst="rect">
            <a:avLst/>
          </a:prstGeom>
          <a:noFill/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053219" y="1278449"/>
            <a:ext cx="12400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 smtClean="0"/>
              <a:t>event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165563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Event</a:t>
            </a:r>
            <a:r>
              <a:rPr lang="cs-CZ" dirty="0" smtClean="0"/>
              <a:t> </a:t>
            </a:r>
            <a:r>
              <a:rPr lang="cs-CZ" dirty="0" err="1" smtClean="0"/>
              <a:t>identification</a:t>
            </a:r>
            <a:r>
              <a:rPr lang="cs-CZ" dirty="0" smtClean="0"/>
              <a:t> </a:t>
            </a:r>
            <a:r>
              <a:rPr lang="cs-CZ" dirty="0" err="1" smtClean="0"/>
              <a:t>algorhitm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628650" y="2000989"/>
          <a:ext cx="7886706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1126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  <a:gridCol w="35977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ICP</a:t>
                      </a:r>
                      <a:endParaRPr lang="cs-CZ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23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23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22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28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21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23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21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21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</a:t>
                      </a:r>
                      <a:endParaRPr lang="cs-CZ" dirty="0"/>
                    </a:p>
                  </a:txBody>
                  <a:tcPr marL="68580" marR="68580" anchor="ctr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EVENT</a:t>
                      </a:r>
                      <a:endParaRPr lang="cs-CZ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68580" marR="68580" anchor="ctr"/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3053219" y="1696461"/>
            <a:ext cx="1925877" cy="1127342"/>
          </a:xfrm>
          <a:prstGeom prst="rect">
            <a:avLst/>
          </a:prstGeom>
          <a:noFill/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392988" y="1784796"/>
            <a:ext cx="1925877" cy="1127342"/>
          </a:xfrm>
          <a:prstGeom prst="rect">
            <a:avLst/>
          </a:prstGeom>
          <a:noFill/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3776598" y="1860932"/>
            <a:ext cx="1925877" cy="1127342"/>
          </a:xfrm>
          <a:prstGeom prst="rect">
            <a:avLst/>
          </a:prstGeom>
          <a:noFill/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2987458" y="1277965"/>
            <a:ext cx="12400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 smtClean="0"/>
              <a:t>event</a:t>
            </a:r>
            <a:endParaRPr lang="cs-CZ" sz="20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331924" y="2932793"/>
            <a:ext cx="12400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 smtClean="0"/>
              <a:t>event</a:t>
            </a:r>
            <a:endParaRPr lang="cs-CZ" sz="20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739019" y="1279924"/>
            <a:ext cx="12400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 smtClean="0"/>
              <a:t>event</a:t>
            </a:r>
            <a:endParaRPr lang="cs-CZ" sz="20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28650" y="3494762"/>
            <a:ext cx="7886700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/>
              <a:t>Event</a:t>
            </a:r>
            <a:r>
              <a:rPr lang="cs-CZ" sz="2800" dirty="0" smtClean="0"/>
              <a:t> start – 5 ICP </a:t>
            </a:r>
            <a:r>
              <a:rPr lang="cs-CZ" sz="2800" dirty="0" err="1" smtClean="0"/>
              <a:t>values</a:t>
            </a:r>
            <a:r>
              <a:rPr lang="cs-CZ" sz="2800" dirty="0" smtClean="0"/>
              <a:t> &gt; 20 mmHg</a:t>
            </a:r>
          </a:p>
          <a:p>
            <a:r>
              <a:rPr lang="cs-CZ" sz="2800" dirty="0" err="1" smtClean="0"/>
              <a:t>Event</a:t>
            </a:r>
            <a:r>
              <a:rPr lang="cs-CZ" sz="2800" dirty="0" smtClean="0"/>
              <a:t> end – 5 ICP </a:t>
            </a:r>
            <a:r>
              <a:rPr lang="cs-CZ" sz="2800" dirty="0" err="1" smtClean="0"/>
              <a:t>values</a:t>
            </a:r>
            <a:r>
              <a:rPr lang="cs-CZ" sz="2800" dirty="0" smtClean="0"/>
              <a:t>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≤</a:t>
            </a:r>
            <a:r>
              <a:rPr lang="cs-CZ" sz="2800" dirty="0" smtClean="0"/>
              <a:t> 20 mmHg</a:t>
            </a:r>
          </a:p>
          <a:p>
            <a:endParaRPr lang="cs-CZ" sz="2800" dirty="0"/>
          </a:p>
          <a:p>
            <a:r>
              <a:rPr lang="cs-CZ" sz="2800" dirty="0" err="1" smtClean="0"/>
              <a:t>Random</a:t>
            </a:r>
            <a:r>
              <a:rPr lang="cs-CZ" sz="2800" dirty="0" smtClean="0"/>
              <a:t> </a:t>
            </a:r>
            <a:r>
              <a:rPr lang="cs-CZ" sz="2800" dirty="0" err="1" smtClean="0"/>
              <a:t>Forest</a:t>
            </a:r>
            <a:r>
              <a:rPr lang="cs-CZ" sz="2800" dirty="0" smtClean="0"/>
              <a:t> </a:t>
            </a:r>
            <a:r>
              <a:rPr lang="cs-CZ" sz="2800" dirty="0" err="1" smtClean="0"/>
              <a:t>machine</a:t>
            </a:r>
            <a:r>
              <a:rPr lang="cs-CZ" sz="2800" dirty="0" smtClean="0"/>
              <a:t> </a:t>
            </a:r>
            <a:r>
              <a:rPr lang="cs-CZ" sz="2800" dirty="0" err="1" smtClean="0"/>
              <a:t>learning</a:t>
            </a:r>
            <a:r>
              <a:rPr lang="cs-CZ" sz="2800" dirty="0" smtClean="0"/>
              <a:t> model, 11 </a:t>
            </a:r>
            <a:r>
              <a:rPr lang="cs-CZ" sz="2800" dirty="0" err="1" smtClean="0"/>
              <a:t>patients</a:t>
            </a:r>
            <a:endParaRPr lang="cs-CZ" sz="2800" dirty="0" smtClean="0"/>
          </a:p>
          <a:p>
            <a:endParaRPr lang="cs-CZ" sz="2800" dirty="0"/>
          </a:p>
          <a:p>
            <a:r>
              <a:rPr lang="cs-CZ" sz="2800" b="1" strike="sngStrike" dirty="0" smtClean="0"/>
              <a:t>AUROC 0.91 </a:t>
            </a:r>
            <a:r>
              <a:rPr lang="cs-CZ" sz="2800" dirty="0" smtClean="0"/>
              <a:t>(?)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744839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6017CE2B-BC56-4D79-85D6-F49DD3E8AF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3091" y="851646"/>
            <a:ext cx="4761381" cy="4761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5175128" y="5356209"/>
            <a:ext cx="3281248" cy="1479071"/>
            <a:chOff x="5175128" y="5013804"/>
            <a:chExt cx="3281248" cy="1479071"/>
          </a:xfrm>
        </p:grpSpPr>
        <p:sp>
          <p:nvSpPr>
            <p:cNvPr id="5" name="Tekstvak 4">
              <a:extLst>
                <a:ext uri="{FF2B5EF4-FFF2-40B4-BE49-F238E27FC236}">
                  <a16:creationId xmlns="" xmlns:a16="http://schemas.microsoft.com/office/drawing/2014/main" id="{71B1238C-8045-4179-9856-DBAB7E453DBC}"/>
                </a:ext>
              </a:extLst>
            </p:cNvPr>
            <p:cNvSpPr txBox="1"/>
            <p:nvPr/>
          </p:nvSpPr>
          <p:spPr>
            <a:xfrm>
              <a:off x="6457513" y="5969655"/>
              <a:ext cx="16217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 err="1"/>
                <a:t>Prediction</a:t>
              </a:r>
              <a:r>
                <a:rPr lang="nl-NL" sz="1400" dirty="0"/>
                <a:t> horizon</a:t>
              </a:r>
            </a:p>
            <a:p>
              <a:r>
                <a:rPr lang="nl-NL" sz="1400" dirty="0"/>
                <a:t>30 min</a:t>
              </a:r>
            </a:p>
          </p:txBody>
        </p:sp>
        <p:sp>
          <p:nvSpPr>
            <p:cNvPr id="10" name="Tekstvak 9">
              <a:extLst>
                <a:ext uri="{FF2B5EF4-FFF2-40B4-BE49-F238E27FC236}">
                  <a16:creationId xmlns="" xmlns:a16="http://schemas.microsoft.com/office/drawing/2014/main" id="{96A62976-0E6A-475B-9050-CA22ECF0DF09}"/>
                </a:ext>
              </a:extLst>
            </p:cNvPr>
            <p:cNvSpPr txBox="1"/>
            <p:nvPr/>
          </p:nvSpPr>
          <p:spPr>
            <a:xfrm>
              <a:off x="5175128" y="5879273"/>
              <a:ext cx="121252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/>
                <a:t>Data </a:t>
              </a:r>
              <a:r>
                <a:rPr lang="nl-NL" sz="1400" dirty="0" err="1"/>
                <a:t>window</a:t>
              </a:r>
              <a:endParaRPr lang="nl-NL" sz="1400" dirty="0"/>
            </a:p>
            <a:p>
              <a:r>
                <a:rPr lang="nl-NL" sz="1400" dirty="0"/>
                <a:t>2 </a:t>
              </a:r>
              <a:r>
                <a:rPr lang="nl-NL" sz="1400" dirty="0" err="1"/>
                <a:t>hours</a:t>
              </a:r>
              <a:endParaRPr lang="nl-NL" sz="1400" dirty="0"/>
            </a:p>
          </p:txBody>
        </p:sp>
        <p:sp>
          <p:nvSpPr>
            <p:cNvPr id="11" name="Tekstvak 10">
              <a:extLst>
                <a:ext uri="{FF2B5EF4-FFF2-40B4-BE49-F238E27FC236}">
                  <a16:creationId xmlns="" xmlns:a16="http://schemas.microsoft.com/office/drawing/2014/main" id="{0C16ABA5-0CA4-454E-B88D-DF6FFAC52B24}"/>
                </a:ext>
              </a:extLst>
            </p:cNvPr>
            <p:cNvSpPr txBox="1"/>
            <p:nvPr/>
          </p:nvSpPr>
          <p:spPr>
            <a:xfrm>
              <a:off x="7832512" y="5879273"/>
              <a:ext cx="62386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/>
                <a:t>ICP↑</a:t>
              </a:r>
            </a:p>
            <a:p>
              <a:r>
                <a:rPr lang="nl-NL" sz="1400" dirty="0"/>
                <a:t>event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5752567" y="5013804"/>
              <a:ext cx="2391877" cy="955851"/>
              <a:chOff x="5752567" y="5013804"/>
              <a:chExt cx="2391877" cy="955851"/>
            </a:xfrm>
          </p:grpSpPr>
          <p:sp>
            <p:nvSpPr>
              <p:cNvPr id="4" name="Linkeraccolade 3">
                <a:extLst>
                  <a:ext uri="{FF2B5EF4-FFF2-40B4-BE49-F238E27FC236}">
                    <a16:creationId xmlns="" xmlns:a16="http://schemas.microsoft.com/office/drawing/2014/main" id="{31A2BA34-1C9D-4434-BF24-A4CB2C83047B}"/>
                  </a:ext>
                </a:extLst>
              </p:cNvPr>
              <p:cNvSpPr/>
              <p:nvPr/>
            </p:nvSpPr>
            <p:spPr>
              <a:xfrm rot="16200000">
                <a:off x="7570018" y="5091172"/>
                <a:ext cx="394283" cy="245378"/>
              </a:xfrm>
              <a:prstGeom prst="leftBrac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" name="Linkeraccolade 6">
                <a:extLst>
                  <a:ext uri="{FF2B5EF4-FFF2-40B4-BE49-F238E27FC236}">
                    <a16:creationId xmlns="" xmlns:a16="http://schemas.microsoft.com/office/drawing/2014/main" id="{5DFE0A2D-9788-41F9-B618-558C7D844DFE}"/>
                  </a:ext>
                </a:extLst>
              </p:cNvPr>
              <p:cNvSpPr/>
              <p:nvPr/>
            </p:nvSpPr>
            <p:spPr>
              <a:xfrm rot="16200000">
                <a:off x="7094990" y="4934108"/>
                <a:ext cx="394283" cy="553675"/>
              </a:xfrm>
              <a:prstGeom prst="leftBrac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" name="Linkeraccolade 7">
                <a:extLst>
                  <a:ext uri="{FF2B5EF4-FFF2-40B4-BE49-F238E27FC236}">
                    <a16:creationId xmlns="" xmlns:a16="http://schemas.microsoft.com/office/drawing/2014/main" id="{74CF46C1-9945-41E3-BFE3-A131E095FC49}"/>
                  </a:ext>
                </a:extLst>
              </p:cNvPr>
              <p:cNvSpPr/>
              <p:nvPr/>
            </p:nvSpPr>
            <p:spPr>
              <a:xfrm rot="16200000">
                <a:off x="6146326" y="4620846"/>
                <a:ext cx="394283" cy="1181801"/>
              </a:xfrm>
              <a:prstGeom prst="leftBrac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9" name="Rechte verbindingslijn met pijl 8">
                <a:extLst>
                  <a:ext uri="{FF2B5EF4-FFF2-40B4-BE49-F238E27FC236}">
                    <a16:creationId xmlns="" xmlns:a16="http://schemas.microsoft.com/office/drawing/2014/main" id="{12CB0AF3-FDB4-46B7-81F7-CBC4EA4097B9}"/>
                  </a:ext>
                </a:extLst>
              </p:cNvPr>
              <p:cNvCxnSpPr>
                <a:stCxn id="8" idx="1"/>
                <a:endCxn id="10" idx="0"/>
              </p:cNvCxnSpPr>
              <p:nvPr/>
            </p:nvCxnSpPr>
            <p:spPr>
              <a:xfrm flipH="1">
                <a:off x="5781393" y="5408888"/>
                <a:ext cx="562075" cy="470385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chte verbindingslijn met pijl 12">
                <a:extLst>
                  <a:ext uri="{FF2B5EF4-FFF2-40B4-BE49-F238E27FC236}">
                    <a16:creationId xmlns="" xmlns:a16="http://schemas.microsoft.com/office/drawing/2014/main" id="{8BA3BEEC-C35B-44A6-8BA3-B1325DC19050}"/>
                  </a:ext>
                </a:extLst>
              </p:cNvPr>
              <p:cNvCxnSpPr>
                <a:stCxn id="7" idx="1"/>
                <a:endCxn id="5" idx="0"/>
              </p:cNvCxnSpPr>
              <p:nvPr/>
            </p:nvCxnSpPr>
            <p:spPr>
              <a:xfrm flipH="1">
                <a:off x="7268386" y="5408087"/>
                <a:ext cx="23746" cy="561568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Rechte verbindingslijn met pijl 14">
                <a:extLst>
                  <a:ext uri="{FF2B5EF4-FFF2-40B4-BE49-F238E27FC236}">
                    <a16:creationId xmlns="" xmlns:a16="http://schemas.microsoft.com/office/drawing/2014/main" id="{19875E3A-1755-4C9C-9EEE-F50F42549B9A}"/>
                  </a:ext>
                </a:extLst>
              </p:cNvPr>
              <p:cNvCxnSpPr>
                <a:stCxn id="4" idx="1"/>
                <a:endCxn id="11" idx="0"/>
              </p:cNvCxnSpPr>
              <p:nvPr/>
            </p:nvCxnSpPr>
            <p:spPr>
              <a:xfrm>
                <a:off x="7767160" y="5411003"/>
                <a:ext cx="377284" cy="46827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60498" y="-61076"/>
            <a:ext cx="7428984" cy="1143000"/>
          </a:xfrm>
        </p:spPr>
        <p:txBody>
          <a:bodyPr/>
          <a:lstStyle/>
          <a:p>
            <a:r>
              <a:rPr lang="en-US" dirty="0" smtClean="0"/>
              <a:t>Results </a:t>
            </a:r>
            <a:r>
              <a:rPr lang="mr-IN" dirty="0" smtClean="0"/>
              <a:t>–</a:t>
            </a:r>
            <a:r>
              <a:rPr lang="en-US" dirty="0" smtClean="0"/>
              <a:t> Hair Group</a:t>
            </a:r>
            <a:endParaRPr lang="en-US" dirty="0"/>
          </a:p>
        </p:txBody>
      </p:sp>
      <p:sp>
        <p:nvSpPr>
          <p:cNvPr id="17" name="Tijdelijke aanduiding voor inhoud 2">
            <a:extLst>
              <a:ext uri="{FF2B5EF4-FFF2-40B4-BE49-F238E27FC236}">
                <a16:creationId xmlns="" xmlns:a16="http://schemas.microsoft.com/office/drawing/2014/main" id="{DCBACDF9-6F5D-4066-B2A0-718C4C3FE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703" y="1143000"/>
            <a:ext cx="4816985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Features:</a:t>
            </a:r>
            <a:endParaRPr lang="en-US" b="0" dirty="0">
              <a:effectLst/>
            </a:endParaRPr>
          </a:p>
          <a:p>
            <a:pPr fontAlgn="base"/>
            <a:r>
              <a:rPr lang="en-US" dirty="0"/>
              <a:t>ABP (mean, SD)</a:t>
            </a:r>
          </a:p>
          <a:p>
            <a:pPr fontAlgn="base"/>
            <a:r>
              <a:rPr lang="en-US" b="1" dirty="0"/>
              <a:t>ICP (mean, SD)</a:t>
            </a:r>
          </a:p>
          <a:p>
            <a:pPr fontAlgn="base"/>
            <a:r>
              <a:rPr lang="en-US" dirty="0"/>
              <a:t>Simple </a:t>
            </a:r>
            <a:r>
              <a:rPr lang="en-US" dirty="0" err="1"/>
              <a:t>PRx</a:t>
            </a:r>
            <a:endParaRPr lang="en-US" dirty="0"/>
          </a:p>
          <a:p>
            <a:pPr fontAlgn="base"/>
            <a:r>
              <a:rPr lang="en-US" dirty="0"/>
              <a:t>ETCO2</a:t>
            </a:r>
          </a:p>
          <a:p>
            <a:pPr fontAlgn="base"/>
            <a:r>
              <a:rPr lang="en-US" dirty="0"/>
              <a:t># ICP↑ events in past 3h</a:t>
            </a:r>
          </a:p>
          <a:p>
            <a:pPr marL="0" indent="0" fontAlgn="base">
              <a:buNone/>
            </a:pPr>
            <a:endParaRPr lang="en-US" dirty="0"/>
          </a:p>
          <a:p>
            <a:pPr fontAlgn="base"/>
            <a:r>
              <a:rPr lang="en-US" dirty="0"/>
              <a:t>Demographics</a:t>
            </a:r>
          </a:p>
          <a:p>
            <a:pPr fontAlgn="base"/>
            <a:r>
              <a:rPr lang="en-US" dirty="0"/>
              <a:t>CT characteristics</a:t>
            </a:r>
          </a:p>
          <a:p>
            <a:pPr fontAlgn="base"/>
            <a:r>
              <a:rPr lang="en-US" dirty="0"/>
              <a:t>GCS</a:t>
            </a:r>
          </a:p>
          <a:p>
            <a:pPr fontAlgn="base"/>
            <a:r>
              <a:rPr lang="en-US" dirty="0"/>
              <a:t>Etc</a:t>
            </a:r>
            <a:r>
              <a:rPr lang="en-US" dirty="0" smtClean="0"/>
              <a:t>.</a:t>
            </a:r>
          </a:p>
          <a:p>
            <a:pPr fontAlgn="base"/>
            <a:endParaRPr lang="en-US" dirty="0"/>
          </a:p>
          <a:p>
            <a:pPr fontAlgn="base"/>
            <a:endParaRPr lang="en-US" dirty="0"/>
          </a:p>
          <a:p>
            <a:endParaRPr lang="nl-NL" dirty="0"/>
          </a:p>
        </p:txBody>
      </p:sp>
      <p:sp>
        <p:nvSpPr>
          <p:cNvPr id="18" name="Tijdelijke aanduiding voor inhoud 2">
            <a:extLst>
              <a:ext uri="{FF2B5EF4-FFF2-40B4-BE49-F238E27FC236}">
                <a16:creationId xmlns="" xmlns:a16="http://schemas.microsoft.com/office/drawing/2014/main" id="{ABA63673-A26C-4065-81E4-1ECF87258882}"/>
              </a:ext>
            </a:extLst>
          </p:cNvPr>
          <p:cNvSpPr txBox="1">
            <a:spLocks/>
          </p:cNvSpPr>
          <p:nvPr/>
        </p:nvSpPr>
        <p:spPr>
          <a:xfrm>
            <a:off x="193703" y="5497139"/>
            <a:ext cx="8771003" cy="11483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a-DK" sz="2000" dirty="0" smtClean="0"/>
              <a:t>Support </a:t>
            </a:r>
            <a:r>
              <a:rPr lang="da-DK" sz="2000" dirty="0" err="1" smtClean="0"/>
              <a:t>Vector</a:t>
            </a:r>
            <a:r>
              <a:rPr lang="da-DK" sz="2000" dirty="0" smtClean="0"/>
              <a:t> Machine</a:t>
            </a:r>
          </a:p>
          <a:p>
            <a:pPr marL="0" indent="0">
              <a:buFont typeface="Arial"/>
              <a:buNone/>
            </a:pPr>
            <a:r>
              <a:rPr lang="da-DK" sz="2000" dirty="0" smtClean="0"/>
              <a:t>True Positive Rate = 0.9744</a:t>
            </a:r>
          </a:p>
          <a:p>
            <a:pPr marL="0" indent="0">
              <a:buFont typeface="Arial"/>
              <a:buNone/>
            </a:pPr>
            <a:r>
              <a:rPr lang="da-DK" sz="2000" dirty="0" smtClean="0"/>
              <a:t>False Positive Rate = 0.2857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325599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Lessons</a:t>
            </a:r>
            <a:r>
              <a:rPr lang="cs-CZ" dirty="0" smtClean="0"/>
              <a:t> </a:t>
            </a:r>
            <a:r>
              <a:rPr lang="cs-CZ" dirty="0" err="1" smtClean="0"/>
              <a:t>learned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3589490" cy="435133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not </a:t>
            </a:r>
            <a:r>
              <a:rPr lang="cs-CZ" dirty="0" err="1" smtClean="0"/>
              <a:t>easy</a:t>
            </a:r>
            <a:r>
              <a:rPr lang="cs-CZ" dirty="0" smtClean="0"/>
              <a:t> but </a:t>
            </a:r>
            <a:r>
              <a:rPr lang="cs-CZ" dirty="0" err="1" smtClean="0"/>
              <a:t>feasible</a:t>
            </a:r>
            <a:r>
              <a:rPr lang="cs-CZ" dirty="0" smtClean="0"/>
              <a:t>..</a:t>
            </a:r>
          </a:p>
          <a:p>
            <a:r>
              <a:rPr lang="cs-CZ" dirty="0" smtClean="0"/>
              <a:t>80%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and </a:t>
            </a:r>
            <a:r>
              <a:rPr lang="cs-CZ" dirty="0" err="1" smtClean="0"/>
              <a:t>effort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spent</a:t>
            </a:r>
            <a:r>
              <a:rPr lang="cs-CZ" dirty="0" smtClean="0"/>
              <a:t> on data </a:t>
            </a:r>
            <a:r>
              <a:rPr lang="cs-CZ" dirty="0" err="1" smtClean="0"/>
              <a:t>pre-processing</a:t>
            </a:r>
            <a:r>
              <a:rPr lang="cs-CZ" dirty="0" smtClean="0"/>
              <a:t>.. </a:t>
            </a:r>
          </a:p>
          <a:p>
            <a:r>
              <a:rPr lang="cs-CZ" b="1" dirty="0" err="1" smtClean="0"/>
              <a:t>collaboration</a:t>
            </a:r>
            <a:r>
              <a:rPr lang="cs-CZ" b="1" dirty="0" smtClean="0"/>
              <a:t> and </a:t>
            </a:r>
            <a:r>
              <a:rPr lang="cs-CZ" b="1" dirty="0" err="1" smtClean="0"/>
              <a:t>cross</a:t>
            </a:r>
            <a:r>
              <a:rPr lang="cs-CZ" b="1" dirty="0" smtClean="0"/>
              <a:t>-talk </a:t>
            </a:r>
            <a:r>
              <a:rPr lang="cs-CZ" b="1" dirty="0" err="1" smtClean="0"/>
              <a:t>between</a:t>
            </a:r>
            <a:r>
              <a:rPr lang="cs-CZ" b="1" dirty="0" smtClean="0"/>
              <a:t> </a:t>
            </a:r>
            <a:r>
              <a:rPr lang="cs-CZ" b="1" dirty="0" err="1" smtClean="0"/>
              <a:t>clinical</a:t>
            </a:r>
            <a:r>
              <a:rPr lang="cs-CZ" b="1" dirty="0" smtClean="0"/>
              <a:t> and „</a:t>
            </a:r>
            <a:r>
              <a:rPr lang="cs-CZ" b="1" dirty="0" err="1" smtClean="0"/>
              <a:t>technical</a:t>
            </a:r>
            <a:r>
              <a:rPr lang="cs-CZ" b="1" dirty="0" smtClean="0"/>
              <a:t>“ part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team </a:t>
            </a:r>
            <a:r>
              <a:rPr lang="cs-CZ" b="1" dirty="0" err="1" smtClean="0"/>
              <a:t>is</a:t>
            </a:r>
            <a:r>
              <a:rPr lang="cs-CZ" b="1" dirty="0" smtClean="0"/>
              <a:t> a </a:t>
            </a:r>
            <a:r>
              <a:rPr lang="cs-CZ" b="1" dirty="0" err="1" smtClean="0"/>
              <a:t>key</a:t>
            </a:r>
            <a:r>
              <a:rPr lang="cs-CZ" b="1" dirty="0" smtClean="0"/>
              <a:t> to </a:t>
            </a:r>
            <a:r>
              <a:rPr lang="cs-CZ" b="1" dirty="0" err="1" smtClean="0"/>
              <a:t>success</a:t>
            </a:r>
            <a:r>
              <a:rPr lang="cs-CZ" b="1" dirty="0" smtClean="0"/>
              <a:t>..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Picture 2" descr="https://image.shutterstock.com/image-vector/cartoon-working-little-people-near-260nw-54075303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36"/>
          <a:stretch/>
        </p:blipFill>
        <p:spPr bwMode="auto">
          <a:xfrm>
            <a:off x="4678472" y="1825626"/>
            <a:ext cx="4099142" cy="32076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3687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8184"/>
            <a:ext cx="8229600" cy="1143000"/>
          </a:xfrm>
        </p:spPr>
        <p:txBody>
          <a:bodyPr/>
          <a:lstStyle/>
          <a:p>
            <a:r>
              <a:rPr lang="en-US" dirty="0" smtClean="0"/>
              <a:t>Group Comments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41006"/>
            <a:ext cx="8374724" cy="5425793"/>
          </a:xfrm>
        </p:spPr>
        <p:txBody>
          <a:bodyPr>
            <a:normAutofit lnSpcReduction="10000"/>
          </a:bodyPr>
          <a:lstStyle/>
          <a:p>
            <a:r>
              <a:rPr lang="en-US" i="1" dirty="0" smtClean="0"/>
              <a:t>“Access/Working with to a Large Dataset Exciting”</a:t>
            </a:r>
            <a:br>
              <a:rPr lang="en-US" i="1" dirty="0" smtClean="0"/>
            </a:br>
            <a:endParaRPr lang="en-US" i="1" dirty="0" smtClean="0"/>
          </a:p>
          <a:p>
            <a:r>
              <a:rPr lang="en-US" i="1" dirty="0" smtClean="0"/>
              <a:t>“Interesting to see process of data cleaning to machine learning”</a:t>
            </a:r>
            <a:br>
              <a:rPr lang="en-US" i="1" dirty="0" smtClean="0"/>
            </a:br>
            <a:endParaRPr lang="en-US" i="1" dirty="0" smtClean="0"/>
          </a:p>
          <a:p>
            <a:r>
              <a:rPr lang="en-US" i="1" dirty="0" smtClean="0"/>
              <a:t>“Surprised at how long it took to prepare the data”</a:t>
            </a:r>
            <a:br>
              <a:rPr lang="en-US" i="1" dirty="0" smtClean="0"/>
            </a:br>
            <a:endParaRPr lang="en-US" i="1" dirty="0" smtClean="0"/>
          </a:p>
          <a:p>
            <a:r>
              <a:rPr lang="en-US" i="1" dirty="0" smtClean="0"/>
              <a:t>“Need for more preparatory information about the </a:t>
            </a:r>
            <a:r>
              <a:rPr lang="en-US" i="1" dirty="0" err="1" smtClean="0"/>
              <a:t>datathon</a:t>
            </a:r>
            <a:r>
              <a:rPr lang="en-US" i="1" dirty="0" smtClean="0"/>
              <a:t> process”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122522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2</a:t>
            </a:r>
            <a:r>
              <a:rPr lang="en-US" sz="3600" baseline="30000" dirty="0" smtClean="0"/>
              <a:t>nd</a:t>
            </a:r>
            <a:r>
              <a:rPr lang="en-US" sz="3600" dirty="0" smtClean="0"/>
              <a:t> </a:t>
            </a:r>
            <a:r>
              <a:rPr lang="en-US" sz="3600" dirty="0" err="1" smtClean="0"/>
              <a:t>Datathon</a:t>
            </a:r>
            <a:r>
              <a:rPr lang="en-US" sz="3600" dirty="0" smtClean="0"/>
              <a:t> with the </a:t>
            </a:r>
            <a:r>
              <a:rPr lang="en-US" sz="3600" dirty="0" err="1" smtClean="0"/>
              <a:t>BrainIT</a:t>
            </a:r>
            <a:r>
              <a:rPr lang="en-US" sz="3600" dirty="0" smtClean="0"/>
              <a:t> datasets</a:t>
            </a:r>
          </a:p>
          <a:p>
            <a:pPr lvl="1"/>
            <a:r>
              <a:rPr lang="en-US" sz="3200" dirty="0" err="1" smtClean="0"/>
              <a:t>BrainIT</a:t>
            </a:r>
            <a:r>
              <a:rPr lang="en-US" sz="3200" dirty="0" smtClean="0"/>
              <a:t> 1: 2002-2006 </a:t>
            </a:r>
          </a:p>
          <a:p>
            <a:pPr lvl="2"/>
            <a:r>
              <a:rPr lang="en-US" sz="2800" dirty="0" smtClean="0"/>
              <a:t>261 TBI patients, 22 EU </a:t>
            </a:r>
            <a:r>
              <a:rPr lang="en-US" sz="2800" dirty="0" err="1" smtClean="0"/>
              <a:t>Centres</a:t>
            </a:r>
            <a:r>
              <a:rPr lang="en-US" sz="2800" dirty="0"/>
              <a:t> </a:t>
            </a:r>
          </a:p>
          <a:p>
            <a:pPr lvl="3"/>
            <a:r>
              <a:rPr lang="en-US" sz="2400" dirty="0" smtClean="0"/>
              <a:t> 2 x 10</a:t>
            </a:r>
            <a:r>
              <a:rPr lang="en-US" sz="2400" baseline="30000" dirty="0" smtClean="0"/>
              <a:t>6</a:t>
            </a:r>
            <a:r>
              <a:rPr lang="en-US" sz="2400" dirty="0" smtClean="0"/>
              <a:t> monitoring data samples</a:t>
            </a:r>
            <a:br>
              <a:rPr lang="en-US" sz="2400" dirty="0" smtClean="0"/>
            </a:br>
            <a:endParaRPr lang="en-US" sz="2400" dirty="0" smtClean="0"/>
          </a:p>
          <a:p>
            <a:pPr lvl="1"/>
            <a:r>
              <a:rPr lang="en-US" sz="3200" dirty="0" err="1" smtClean="0"/>
              <a:t>BrainIT</a:t>
            </a:r>
            <a:r>
              <a:rPr lang="en-US" sz="3200" dirty="0" smtClean="0"/>
              <a:t> 2: 2010-2012</a:t>
            </a:r>
          </a:p>
          <a:p>
            <a:pPr lvl="2"/>
            <a:r>
              <a:rPr lang="en-US" sz="2800" dirty="0" smtClean="0"/>
              <a:t>67 TBI patients (6 EU </a:t>
            </a:r>
            <a:r>
              <a:rPr lang="en-US" sz="2800" dirty="0" err="1" smtClean="0"/>
              <a:t>Centres</a:t>
            </a:r>
            <a:r>
              <a:rPr lang="en-US" sz="2800" dirty="0" smtClean="0"/>
              <a:t>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77062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of </a:t>
            </a:r>
            <a:r>
              <a:rPr lang="en-US" dirty="0" err="1" smtClean="0"/>
              <a:t>Datathon’s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Maybe we should run a regular </a:t>
            </a:r>
            <a:r>
              <a:rPr lang="en-US" dirty="0" err="1" smtClean="0"/>
              <a:t>BrainIT</a:t>
            </a:r>
            <a:r>
              <a:rPr lang="en-US" dirty="0" smtClean="0"/>
              <a:t> </a:t>
            </a:r>
            <a:r>
              <a:rPr lang="en-US" dirty="0" err="1" smtClean="0"/>
              <a:t>datathon</a:t>
            </a:r>
            <a:r>
              <a:rPr lang="en-US" dirty="0" smtClean="0"/>
              <a:t>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As an introduction to “Hands-On” Data Science for Clinicians?</a:t>
            </a:r>
          </a:p>
          <a:p>
            <a:endParaRPr lang="en-US" dirty="0"/>
          </a:p>
          <a:p>
            <a:r>
              <a:rPr lang="en-US" dirty="0" smtClean="0"/>
              <a:t>Maybe as a Means of Attracting Data Science people to our Meetings?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488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Datathon</a:t>
            </a:r>
            <a:r>
              <a:rPr lang="en-US" sz="3600" dirty="0" smtClean="0"/>
              <a:t> Glasgow 2017</a:t>
            </a:r>
          </a:p>
          <a:p>
            <a:pPr lvl="1"/>
            <a:r>
              <a:rPr lang="en-US" sz="3200" dirty="0" smtClean="0"/>
              <a:t>Comprised entirely of Data Scientists interested in access to Clinical Data</a:t>
            </a:r>
            <a:br>
              <a:rPr lang="en-US" sz="3200" dirty="0" smtClean="0"/>
            </a:br>
            <a:endParaRPr lang="en-US" sz="3200" dirty="0" smtClean="0"/>
          </a:p>
          <a:p>
            <a:r>
              <a:rPr lang="en-US" sz="3600" dirty="0" err="1" smtClean="0"/>
              <a:t>Datathon</a:t>
            </a:r>
            <a:r>
              <a:rPr lang="en-US" sz="3600" dirty="0" smtClean="0"/>
              <a:t> Leuven 2019</a:t>
            </a:r>
          </a:p>
          <a:p>
            <a:pPr lvl="1"/>
            <a:r>
              <a:rPr lang="en-US" sz="3200" dirty="0" smtClean="0"/>
              <a:t>Comprised mostly Clinicians interested in learning more about data science</a:t>
            </a:r>
          </a:p>
        </p:txBody>
      </p:sp>
    </p:spTree>
    <p:extLst>
      <p:ext uri="{BB962C8B-B14F-4D97-AF65-F5344CB8AC3E}">
        <p14:creationId xmlns:p14="http://schemas.microsoft.com/office/powerpoint/2010/main" val="2653585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6799"/>
            <a:ext cx="8229600" cy="5620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861858"/>
            <a:ext cx="8229600" cy="5738152"/>
          </a:xfrm>
        </p:spPr>
        <p:txBody>
          <a:bodyPr>
            <a:normAutofit/>
          </a:bodyPr>
          <a:lstStyle/>
          <a:p>
            <a:r>
              <a:rPr lang="en-US" dirty="0" smtClean="0"/>
              <a:t>Define the Research Question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Understanding the Dataset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Feature Selection</a:t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Model Selection/Training/Testing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Model Assessment (KPI)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698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Group Formation?</a:t>
            </a:r>
            <a:endParaRPr lang="en-US" dirty="0"/>
          </a:p>
        </p:txBody>
      </p:sp>
      <p:pic>
        <p:nvPicPr>
          <p:cNvPr id="5" name="Picture 4" descr="7a865068-e4b8-4583-a596-905c6795022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34" y="1417638"/>
            <a:ext cx="3882136" cy="2911602"/>
          </a:xfrm>
          <a:prstGeom prst="rect">
            <a:avLst/>
          </a:prstGeom>
        </p:spPr>
      </p:pic>
      <p:pic>
        <p:nvPicPr>
          <p:cNvPr id="6" name="Picture 5" descr="bd8d8e5c-b8dc-49ef-8575-b65094912490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3543" y="3515469"/>
            <a:ext cx="3972859" cy="2979644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638606" y="1417638"/>
            <a:ext cx="7348929" cy="5077475"/>
            <a:chOff x="638606" y="1417638"/>
            <a:chExt cx="7348929" cy="5077475"/>
          </a:xfrm>
        </p:grpSpPr>
        <p:pic>
          <p:nvPicPr>
            <p:cNvPr id="7" name="Picture 6" descr="9da3686c-429a-47ec-af10-048f07a3083f.JP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8606" y="4440051"/>
              <a:ext cx="2740082" cy="2055062"/>
            </a:xfrm>
            <a:prstGeom prst="rect">
              <a:avLst/>
            </a:prstGeom>
          </p:spPr>
        </p:pic>
        <p:pic>
          <p:nvPicPr>
            <p:cNvPr id="9" name="Picture 8" descr="9650e8d3-c81a-4cf3-8807-436044a0a492.JP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06126" y="1417638"/>
              <a:ext cx="2681409" cy="20110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61266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272109" y="2131960"/>
            <a:ext cx="8395700" cy="1837117"/>
          </a:xfrm>
          <a:custGeom>
            <a:avLst/>
            <a:gdLst>
              <a:gd name="connsiteX0" fmla="*/ 0 w 9206358"/>
              <a:gd name="connsiteY0" fmla="*/ 2109282 h 2109282"/>
              <a:gd name="connsiteX1" fmla="*/ 385488 w 9206358"/>
              <a:gd name="connsiteY1" fmla="*/ 2086601 h 2109282"/>
              <a:gd name="connsiteX2" fmla="*/ 453515 w 9206358"/>
              <a:gd name="connsiteY2" fmla="*/ 2063921 h 2109282"/>
              <a:gd name="connsiteX3" fmla="*/ 657597 w 9206358"/>
              <a:gd name="connsiteY3" fmla="*/ 1927838 h 2109282"/>
              <a:gd name="connsiteX4" fmla="*/ 725624 w 9206358"/>
              <a:gd name="connsiteY4" fmla="*/ 1882477 h 2109282"/>
              <a:gd name="connsiteX5" fmla="*/ 839003 w 9206358"/>
              <a:gd name="connsiteY5" fmla="*/ 1678353 h 2109282"/>
              <a:gd name="connsiteX6" fmla="*/ 884354 w 9206358"/>
              <a:gd name="connsiteY6" fmla="*/ 1610312 h 2109282"/>
              <a:gd name="connsiteX7" fmla="*/ 929706 w 9206358"/>
              <a:gd name="connsiteY7" fmla="*/ 1542271 h 2109282"/>
              <a:gd name="connsiteX8" fmla="*/ 1111112 w 9206358"/>
              <a:gd name="connsiteY8" fmla="*/ 997940 h 2109282"/>
              <a:gd name="connsiteX9" fmla="*/ 1133788 w 9206358"/>
              <a:gd name="connsiteY9" fmla="*/ 929899 h 2109282"/>
              <a:gd name="connsiteX10" fmla="*/ 1156463 w 9206358"/>
              <a:gd name="connsiteY10" fmla="*/ 861857 h 2109282"/>
              <a:gd name="connsiteX11" fmla="*/ 1269842 w 9206358"/>
              <a:gd name="connsiteY11" fmla="*/ 657733 h 2109282"/>
              <a:gd name="connsiteX12" fmla="*/ 1337870 w 9206358"/>
              <a:gd name="connsiteY12" fmla="*/ 612372 h 2109282"/>
              <a:gd name="connsiteX13" fmla="*/ 1473924 w 9206358"/>
              <a:gd name="connsiteY13" fmla="*/ 521651 h 2109282"/>
              <a:gd name="connsiteX14" fmla="*/ 1541951 w 9206358"/>
              <a:gd name="connsiteY14" fmla="*/ 476290 h 2109282"/>
              <a:gd name="connsiteX15" fmla="*/ 1768709 w 9206358"/>
              <a:gd name="connsiteY15" fmla="*/ 408248 h 2109282"/>
              <a:gd name="connsiteX16" fmla="*/ 1836736 w 9206358"/>
              <a:gd name="connsiteY16" fmla="*/ 430929 h 2109282"/>
              <a:gd name="connsiteX17" fmla="*/ 1995467 w 9206358"/>
              <a:gd name="connsiteY17" fmla="*/ 453609 h 2109282"/>
              <a:gd name="connsiteX18" fmla="*/ 2131521 w 9206358"/>
              <a:gd name="connsiteY18" fmla="*/ 544331 h 2109282"/>
              <a:gd name="connsiteX19" fmla="*/ 2154197 w 9206358"/>
              <a:gd name="connsiteY19" fmla="*/ 612372 h 2109282"/>
              <a:gd name="connsiteX20" fmla="*/ 2222224 w 9206358"/>
              <a:gd name="connsiteY20" fmla="*/ 657733 h 2109282"/>
              <a:gd name="connsiteX21" fmla="*/ 2267576 w 9206358"/>
              <a:gd name="connsiteY21" fmla="*/ 725775 h 2109282"/>
              <a:gd name="connsiteX22" fmla="*/ 2312927 w 9206358"/>
              <a:gd name="connsiteY22" fmla="*/ 884538 h 2109282"/>
              <a:gd name="connsiteX23" fmla="*/ 2335603 w 9206358"/>
              <a:gd name="connsiteY23" fmla="*/ 1020620 h 2109282"/>
              <a:gd name="connsiteX24" fmla="*/ 2380955 w 9206358"/>
              <a:gd name="connsiteY24" fmla="*/ 1156703 h 2109282"/>
              <a:gd name="connsiteX25" fmla="*/ 2426306 w 9206358"/>
              <a:gd name="connsiteY25" fmla="*/ 1292786 h 2109282"/>
              <a:gd name="connsiteX26" fmla="*/ 2471658 w 9206358"/>
              <a:gd name="connsiteY26" fmla="*/ 1360827 h 2109282"/>
              <a:gd name="connsiteX27" fmla="*/ 2562361 w 9206358"/>
              <a:gd name="connsiteY27" fmla="*/ 1474229 h 2109282"/>
              <a:gd name="connsiteX28" fmla="*/ 2653064 w 9206358"/>
              <a:gd name="connsiteY28" fmla="*/ 1610312 h 2109282"/>
              <a:gd name="connsiteX29" fmla="*/ 2721091 w 9206358"/>
              <a:gd name="connsiteY29" fmla="*/ 1746395 h 2109282"/>
              <a:gd name="connsiteX30" fmla="*/ 2789118 w 9206358"/>
              <a:gd name="connsiteY30" fmla="*/ 1791756 h 2109282"/>
              <a:gd name="connsiteX31" fmla="*/ 2834470 w 9206358"/>
              <a:gd name="connsiteY31" fmla="*/ 1859797 h 2109282"/>
              <a:gd name="connsiteX32" fmla="*/ 2902497 w 9206358"/>
              <a:gd name="connsiteY32" fmla="*/ 1905158 h 2109282"/>
              <a:gd name="connsiteX33" fmla="*/ 3106579 w 9206358"/>
              <a:gd name="connsiteY33" fmla="*/ 1950519 h 2109282"/>
              <a:gd name="connsiteX34" fmla="*/ 3514742 w 9206358"/>
              <a:gd name="connsiteY34" fmla="*/ 1905158 h 2109282"/>
              <a:gd name="connsiteX35" fmla="*/ 3582770 w 9206358"/>
              <a:gd name="connsiteY35" fmla="*/ 1859797 h 2109282"/>
              <a:gd name="connsiteX36" fmla="*/ 3628121 w 9206358"/>
              <a:gd name="connsiteY36" fmla="*/ 1791756 h 2109282"/>
              <a:gd name="connsiteX37" fmla="*/ 3650797 w 9206358"/>
              <a:gd name="connsiteY37" fmla="*/ 1723714 h 2109282"/>
              <a:gd name="connsiteX38" fmla="*/ 3741500 w 9206358"/>
              <a:gd name="connsiteY38" fmla="*/ 1587632 h 2109282"/>
              <a:gd name="connsiteX39" fmla="*/ 3764176 w 9206358"/>
              <a:gd name="connsiteY39" fmla="*/ 1519590 h 2109282"/>
              <a:gd name="connsiteX40" fmla="*/ 3854879 w 9206358"/>
              <a:gd name="connsiteY40" fmla="*/ 1383508 h 2109282"/>
              <a:gd name="connsiteX41" fmla="*/ 3900230 w 9206358"/>
              <a:gd name="connsiteY41" fmla="*/ 1247425 h 2109282"/>
              <a:gd name="connsiteX42" fmla="*/ 3922906 w 9206358"/>
              <a:gd name="connsiteY42" fmla="*/ 1179384 h 2109282"/>
              <a:gd name="connsiteX43" fmla="*/ 3968258 w 9206358"/>
              <a:gd name="connsiteY43" fmla="*/ 1111342 h 2109282"/>
              <a:gd name="connsiteX44" fmla="*/ 4058961 w 9206358"/>
              <a:gd name="connsiteY44" fmla="*/ 907218 h 2109282"/>
              <a:gd name="connsiteX45" fmla="*/ 4172339 w 9206358"/>
              <a:gd name="connsiteY45" fmla="*/ 567011 h 2109282"/>
              <a:gd name="connsiteX46" fmla="*/ 4195015 w 9206358"/>
              <a:gd name="connsiteY46" fmla="*/ 498970 h 2109282"/>
              <a:gd name="connsiteX47" fmla="*/ 4308394 w 9206358"/>
              <a:gd name="connsiteY47" fmla="*/ 294846 h 2109282"/>
              <a:gd name="connsiteX48" fmla="*/ 4376421 w 9206358"/>
              <a:gd name="connsiteY48" fmla="*/ 249485 h 2109282"/>
              <a:gd name="connsiteX49" fmla="*/ 4467124 w 9206358"/>
              <a:gd name="connsiteY49" fmla="*/ 362887 h 2109282"/>
              <a:gd name="connsiteX50" fmla="*/ 4603179 w 9206358"/>
              <a:gd name="connsiteY50" fmla="*/ 453609 h 2109282"/>
              <a:gd name="connsiteX51" fmla="*/ 4671206 w 9206358"/>
              <a:gd name="connsiteY51" fmla="*/ 771136 h 2109282"/>
              <a:gd name="connsiteX52" fmla="*/ 4761909 w 9206358"/>
              <a:gd name="connsiteY52" fmla="*/ 907218 h 2109282"/>
              <a:gd name="connsiteX53" fmla="*/ 4852612 w 9206358"/>
              <a:gd name="connsiteY53" fmla="*/ 1043301 h 2109282"/>
              <a:gd name="connsiteX54" fmla="*/ 4920640 w 9206358"/>
              <a:gd name="connsiteY54" fmla="*/ 1179384 h 2109282"/>
              <a:gd name="connsiteX55" fmla="*/ 5011343 w 9206358"/>
              <a:gd name="connsiteY55" fmla="*/ 1315466 h 2109282"/>
              <a:gd name="connsiteX56" fmla="*/ 5056694 w 9206358"/>
              <a:gd name="connsiteY56" fmla="*/ 1451549 h 2109282"/>
              <a:gd name="connsiteX57" fmla="*/ 5124721 w 9206358"/>
              <a:gd name="connsiteY57" fmla="*/ 1655673 h 2109282"/>
              <a:gd name="connsiteX58" fmla="*/ 5192749 w 9206358"/>
              <a:gd name="connsiteY58" fmla="*/ 1791756 h 2109282"/>
              <a:gd name="connsiteX59" fmla="*/ 5260776 w 9206358"/>
              <a:gd name="connsiteY59" fmla="*/ 1814436 h 2109282"/>
              <a:gd name="connsiteX60" fmla="*/ 5396831 w 9206358"/>
              <a:gd name="connsiteY60" fmla="*/ 1791756 h 2109282"/>
              <a:gd name="connsiteX61" fmla="*/ 5668940 w 9206358"/>
              <a:gd name="connsiteY61" fmla="*/ 1769075 h 2109282"/>
              <a:gd name="connsiteX62" fmla="*/ 5804994 w 9206358"/>
              <a:gd name="connsiteY62" fmla="*/ 1678353 h 2109282"/>
              <a:gd name="connsiteX63" fmla="*/ 5895697 w 9206358"/>
              <a:gd name="connsiteY63" fmla="*/ 1542271 h 2109282"/>
              <a:gd name="connsiteX64" fmla="*/ 5963724 w 9206358"/>
              <a:gd name="connsiteY64" fmla="*/ 1315466 h 2109282"/>
              <a:gd name="connsiteX65" fmla="*/ 5986400 w 9206358"/>
              <a:gd name="connsiteY65" fmla="*/ 1247425 h 2109282"/>
              <a:gd name="connsiteX66" fmla="*/ 6077103 w 9206358"/>
              <a:gd name="connsiteY66" fmla="*/ 1088662 h 2109282"/>
              <a:gd name="connsiteX67" fmla="*/ 6099779 w 9206358"/>
              <a:gd name="connsiteY67" fmla="*/ 997940 h 2109282"/>
              <a:gd name="connsiteX68" fmla="*/ 6145131 w 9206358"/>
              <a:gd name="connsiteY68" fmla="*/ 861857 h 2109282"/>
              <a:gd name="connsiteX69" fmla="*/ 6167806 w 9206358"/>
              <a:gd name="connsiteY69" fmla="*/ 771136 h 2109282"/>
              <a:gd name="connsiteX70" fmla="*/ 6190482 w 9206358"/>
              <a:gd name="connsiteY70" fmla="*/ 703094 h 2109282"/>
              <a:gd name="connsiteX71" fmla="*/ 6213158 w 9206358"/>
              <a:gd name="connsiteY71" fmla="*/ 589692 h 2109282"/>
              <a:gd name="connsiteX72" fmla="*/ 6235834 w 9206358"/>
              <a:gd name="connsiteY72" fmla="*/ 521651 h 2109282"/>
              <a:gd name="connsiteX73" fmla="*/ 6281185 w 9206358"/>
              <a:gd name="connsiteY73" fmla="*/ 317527 h 2109282"/>
              <a:gd name="connsiteX74" fmla="*/ 6326537 w 9206358"/>
              <a:gd name="connsiteY74" fmla="*/ 181444 h 2109282"/>
              <a:gd name="connsiteX75" fmla="*/ 6394564 w 9206358"/>
              <a:gd name="connsiteY75" fmla="*/ 45361 h 2109282"/>
              <a:gd name="connsiteX76" fmla="*/ 6462591 w 9206358"/>
              <a:gd name="connsiteY76" fmla="*/ 0 h 2109282"/>
              <a:gd name="connsiteX77" fmla="*/ 6598646 w 9206358"/>
              <a:gd name="connsiteY77" fmla="*/ 90722 h 2109282"/>
              <a:gd name="connsiteX78" fmla="*/ 6643997 w 9206358"/>
              <a:gd name="connsiteY78" fmla="*/ 158763 h 2109282"/>
              <a:gd name="connsiteX79" fmla="*/ 6712025 w 9206358"/>
              <a:gd name="connsiteY79" fmla="*/ 181444 h 2109282"/>
              <a:gd name="connsiteX80" fmla="*/ 6802728 w 9206358"/>
              <a:gd name="connsiteY80" fmla="*/ 317527 h 2109282"/>
              <a:gd name="connsiteX81" fmla="*/ 6848079 w 9206358"/>
              <a:gd name="connsiteY81" fmla="*/ 385568 h 2109282"/>
              <a:gd name="connsiteX82" fmla="*/ 7052161 w 9206358"/>
              <a:gd name="connsiteY82" fmla="*/ 498970 h 2109282"/>
              <a:gd name="connsiteX83" fmla="*/ 7210891 w 9206358"/>
              <a:gd name="connsiteY83" fmla="*/ 340207 h 2109282"/>
              <a:gd name="connsiteX84" fmla="*/ 7210891 w 9206358"/>
              <a:gd name="connsiteY84" fmla="*/ 340207 h 2109282"/>
              <a:gd name="connsiteX85" fmla="*/ 7346946 w 9206358"/>
              <a:gd name="connsiteY85" fmla="*/ 249485 h 2109282"/>
              <a:gd name="connsiteX86" fmla="*/ 7392297 w 9206358"/>
              <a:gd name="connsiteY86" fmla="*/ 181444 h 2109282"/>
              <a:gd name="connsiteX87" fmla="*/ 7596379 w 9206358"/>
              <a:gd name="connsiteY87" fmla="*/ 68042 h 2109282"/>
              <a:gd name="connsiteX88" fmla="*/ 7664406 w 9206358"/>
              <a:gd name="connsiteY88" fmla="*/ 90722 h 2109282"/>
              <a:gd name="connsiteX89" fmla="*/ 7755109 w 9206358"/>
              <a:gd name="connsiteY89" fmla="*/ 113403 h 2109282"/>
              <a:gd name="connsiteX90" fmla="*/ 7823137 w 9206358"/>
              <a:gd name="connsiteY90" fmla="*/ 158763 h 2109282"/>
              <a:gd name="connsiteX91" fmla="*/ 7913840 w 9206358"/>
              <a:gd name="connsiteY91" fmla="*/ 362887 h 2109282"/>
              <a:gd name="connsiteX92" fmla="*/ 7981867 w 9206358"/>
              <a:gd name="connsiteY92" fmla="*/ 430929 h 2109282"/>
              <a:gd name="connsiteX93" fmla="*/ 8049894 w 9206358"/>
              <a:gd name="connsiteY93" fmla="*/ 476290 h 2109282"/>
              <a:gd name="connsiteX94" fmla="*/ 8185949 w 9206358"/>
              <a:gd name="connsiteY94" fmla="*/ 612372 h 2109282"/>
              <a:gd name="connsiteX95" fmla="*/ 8208625 w 9206358"/>
              <a:gd name="connsiteY95" fmla="*/ 680414 h 2109282"/>
              <a:gd name="connsiteX96" fmla="*/ 8299328 w 9206358"/>
              <a:gd name="connsiteY96" fmla="*/ 816496 h 2109282"/>
              <a:gd name="connsiteX97" fmla="*/ 8367355 w 9206358"/>
              <a:gd name="connsiteY97" fmla="*/ 952579 h 2109282"/>
              <a:gd name="connsiteX98" fmla="*/ 8435382 w 9206358"/>
              <a:gd name="connsiteY98" fmla="*/ 1088662 h 2109282"/>
              <a:gd name="connsiteX99" fmla="*/ 8480734 w 9206358"/>
              <a:gd name="connsiteY99" fmla="*/ 1247425 h 2109282"/>
              <a:gd name="connsiteX100" fmla="*/ 8548761 w 9206358"/>
              <a:gd name="connsiteY100" fmla="*/ 1406188 h 2109282"/>
              <a:gd name="connsiteX101" fmla="*/ 8684816 w 9206358"/>
              <a:gd name="connsiteY101" fmla="*/ 1496910 h 2109282"/>
              <a:gd name="connsiteX102" fmla="*/ 8730167 w 9206358"/>
              <a:gd name="connsiteY102" fmla="*/ 1564951 h 2109282"/>
              <a:gd name="connsiteX103" fmla="*/ 8866222 w 9206358"/>
              <a:gd name="connsiteY103" fmla="*/ 1632992 h 2109282"/>
              <a:gd name="connsiteX104" fmla="*/ 8934249 w 9206358"/>
              <a:gd name="connsiteY104" fmla="*/ 1678353 h 2109282"/>
              <a:gd name="connsiteX105" fmla="*/ 9002276 w 9206358"/>
              <a:gd name="connsiteY105" fmla="*/ 1701034 h 2109282"/>
              <a:gd name="connsiteX106" fmla="*/ 9070304 w 9206358"/>
              <a:gd name="connsiteY106" fmla="*/ 1769075 h 2109282"/>
              <a:gd name="connsiteX107" fmla="*/ 9206358 w 9206358"/>
              <a:gd name="connsiteY107" fmla="*/ 1791756 h 2109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9206358" h="2109282">
                <a:moveTo>
                  <a:pt x="0" y="2109282"/>
                </a:moveTo>
                <a:cubicBezTo>
                  <a:pt x="128496" y="2101722"/>
                  <a:pt x="257409" y="2099412"/>
                  <a:pt x="385488" y="2086601"/>
                </a:cubicBezTo>
                <a:cubicBezTo>
                  <a:pt x="409272" y="2084222"/>
                  <a:pt x="432621" y="2075531"/>
                  <a:pt x="453515" y="2063921"/>
                </a:cubicBezTo>
                <a:cubicBezTo>
                  <a:pt x="453522" y="2063917"/>
                  <a:pt x="623580" y="1950521"/>
                  <a:pt x="657597" y="1927838"/>
                </a:cubicBezTo>
                <a:lnTo>
                  <a:pt x="725624" y="1882477"/>
                </a:lnTo>
                <a:cubicBezTo>
                  <a:pt x="765536" y="1762719"/>
                  <a:pt x="735041" y="1834329"/>
                  <a:pt x="839003" y="1678353"/>
                </a:cubicBezTo>
                <a:lnTo>
                  <a:pt x="884354" y="1610312"/>
                </a:lnTo>
                <a:lnTo>
                  <a:pt x="929706" y="1542271"/>
                </a:lnTo>
                <a:lnTo>
                  <a:pt x="1111112" y="997940"/>
                </a:lnTo>
                <a:lnTo>
                  <a:pt x="1133788" y="929899"/>
                </a:lnTo>
                <a:lnTo>
                  <a:pt x="1156463" y="861857"/>
                </a:lnTo>
                <a:cubicBezTo>
                  <a:pt x="1180090" y="790959"/>
                  <a:pt x="1203012" y="702295"/>
                  <a:pt x="1269842" y="657733"/>
                </a:cubicBezTo>
                <a:cubicBezTo>
                  <a:pt x="1292518" y="642613"/>
                  <a:pt x="1316934" y="629822"/>
                  <a:pt x="1337870" y="612372"/>
                </a:cubicBezTo>
                <a:cubicBezTo>
                  <a:pt x="1451107" y="517989"/>
                  <a:pt x="1354373" y="561509"/>
                  <a:pt x="1473924" y="521651"/>
                </a:cubicBezTo>
                <a:cubicBezTo>
                  <a:pt x="1496600" y="506531"/>
                  <a:pt x="1517046" y="487361"/>
                  <a:pt x="1541951" y="476290"/>
                </a:cubicBezTo>
                <a:cubicBezTo>
                  <a:pt x="1612928" y="444738"/>
                  <a:pt x="1693328" y="427098"/>
                  <a:pt x="1768709" y="408248"/>
                </a:cubicBezTo>
                <a:cubicBezTo>
                  <a:pt x="1791385" y="415808"/>
                  <a:pt x="1813298" y="426240"/>
                  <a:pt x="1836736" y="430929"/>
                </a:cubicBezTo>
                <a:cubicBezTo>
                  <a:pt x="1889145" y="441413"/>
                  <a:pt x="1945583" y="434419"/>
                  <a:pt x="1995467" y="453609"/>
                </a:cubicBezTo>
                <a:cubicBezTo>
                  <a:pt x="2046341" y="473180"/>
                  <a:pt x="2131521" y="544331"/>
                  <a:pt x="2131521" y="544331"/>
                </a:cubicBezTo>
                <a:cubicBezTo>
                  <a:pt x="2139080" y="567011"/>
                  <a:pt x="2139264" y="593702"/>
                  <a:pt x="2154197" y="612372"/>
                </a:cubicBezTo>
                <a:cubicBezTo>
                  <a:pt x="2171221" y="633656"/>
                  <a:pt x="2202954" y="638459"/>
                  <a:pt x="2222224" y="657733"/>
                </a:cubicBezTo>
                <a:cubicBezTo>
                  <a:pt x="2241496" y="677009"/>
                  <a:pt x="2252459" y="703094"/>
                  <a:pt x="2267576" y="725775"/>
                </a:cubicBezTo>
                <a:cubicBezTo>
                  <a:pt x="2289187" y="790623"/>
                  <a:pt x="2298691" y="813345"/>
                  <a:pt x="2312927" y="884538"/>
                </a:cubicBezTo>
                <a:cubicBezTo>
                  <a:pt x="2321944" y="929631"/>
                  <a:pt x="2324452" y="976006"/>
                  <a:pt x="2335603" y="1020620"/>
                </a:cubicBezTo>
                <a:cubicBezTo>
                  <a:pt x="2347197" y="1067007"/>
                  <a:pt x="2365838" y="1111342"/>
                  <a:pt x="2380955" y="1156703"/>
                </a:cubicBezTo>
                <a:cubicBezTo>
                  <a:pt x="2380956" y="1156707"/>
                  <a:pt x="2426304" y="1292783"/>
                  <a:pt x="2426306" y="1292786"/>
                </a:cubicBezTo>
                <a:lnTo>
                  <a:pt x="2471658" y="1360827"/>
                </a:lnTo>
                <a:cubicBezTo>
                  <a:pt x="2522723" y="1514058"/>
                  <a:pt x="2451900" y="1347963"/>
                  <a:pt x="2562361" y="1474229"/>
                </a:cubicBezTo>
                <a:cubicBezTo>
                  <a:pt x="2598254" y="1515258"/>
                  <a:pt x="2653064" y="1610312"/>
                  <a:pt x="2653064" y="1610312"/>
                </a:cubicBezTo>
                <a:cubicBezTo>
                  <a:pt x="2671506" y="1665650"/>
                  <a:pt x="2677132" y="1702427"/>
                  <a:pt x="2721091" y="1746395"/>
                </a:cubicBezTo>
                <a:cubicBezTo>
                  <a:pt x="2740361" y="1765669"/>
                  <a:pt x="2766442" y="1776636"/>
                  <a:pt x="2789118" y="1791756"/>
                </a:cubicBezTo>
                <a:cubicBezTo>
                  <a:pt x="2804235" y="1814436"/>
                  <a:pt x="2815199" y="1840522"/>
                  <a:pt x="2834470" y="1859797"/>
                </a:cubicBezTo>
                <a:cubicBezTo>
                  <a:pt x="2853740" y="1879071"/>
                  <a:pt x="2878121" y="1892967"/>
                  <a:pt x="2902497" y="1905158"/>
                </a:cubicBezTo>
                <a:cubicBezTo>
                  <a:pt x="2958317" y="1933074"/>
                  <a:pt x="3054326" y="1941808"/>
                  <a:pt x="3106579" y="1950519"/>
                </a:cubicBezTo>
                <a:cubicBezTo>
                  <a:pt x="3149079" y="1947685"/>
                  <a:pt x="3406544" y="1959268"/>
                  <a:pt x="3514742" y="1905158"/>
                </a:cubicBezTo>
                <a:cubicBezTo>
                  <a:pt x="3539118" y="1892967"/>
                  <a:pt x="3560094" y="1874917"/>
                  <a:pt x="3582770" y="1859797"/>
                </a:cubicBezTo>
                <a:cubicBezTo>
                  <a:pt x="3597887" y="1837117"/>
                  <a:pt x="3615934" y="1816136"/>
                  <a:pt x="3628121" y="1791756"/>
                </a:cubicBezTo>
                <a:cubicBezTo>
                  <a:pt x="3638811" y="1770372"/>
                  <a:pt x="3639189" y="1744614"/>
                  <a:pt x="3650797" y="1723714"/>
                </a:cubicBezTo>
                <a:cubicBezTo>
                  <a:pt x="3677267" y="1676058"/>
                  <a:pt x="3724265" y="1639349"/>
                  <a:pt x="3741500" y="1587632"/>
                </a:cubicBezTo>
                <a:cubicBezTo>
                  <a:pt x="3749059" y="1564951"/>
                  <a:pt x="3752568" y="1540490"/>
                  <a:pt x="3764176" y="1519590"/>
                </a:cubicBezTo>
                <a:cubicBezTo>
                  <a:pt x="3790646" y="1471934"/>
                  <a:pt x="3854879" y="1383508"/>
                  <a:pt x="3854879" y="1383508"/>
                </a:cubicBezTo>
                <a:lnTo>
                  <a:pt x="3900230" y="1247425"/>
                </a:lnTo>
                <a:cubicBezTo>
                  <a:pt x="3907789" y="1224745"/>
                  <a:pt x="3909647" y="1199277"/>
                  <a:pt x="3922906" y="1179384"/>
                </a:cubicBezTo>
                <a:lnTo>
                  <a:pt x="3968258" y="1111342"/>
                </a:lnTo>
                <a:cubicBezTo>
                  <a:pt x="4022227" y="949401"/>
                  <a:pt x="3987091" y="1015046"/>
                  <a:pt x="4058961" y="907218"/>
                </a:cubicBezTo>
                <a:lnTo>
                  <a:pt x="4172339" y="567011"/>
                </a:lnTo>
                <a:lnTo>
                  <a:pt x="4195015" y="498970"/>
                </a:lnTo>
                <a:cubicBezTo>
                  <a:pt x="4218643" y="428071"/>
                  <a:pt x="4241562" y="339410"/>
                  <a:pt x="4308394" y="294846"/>
                </a:cubicBezTo>
                <a:lnTo>
                  <a:pt x="4376421" y="249485"/>
                </a:lnTo>
                <a:cubicBezTo>
                  <a:pt x="4551080" y="307718"/>
                  <a:pt x="4338162" y="215472"/>
                  <a:pt x="4467124" y="362887"/>
                </a:cubicBezTo>
                <a:cubicBezTo>
                  <a:pt x="4503014" y="403913"/>
                  <a:pt x="4603179" y="453609"/>
                  <a:pt x="4603179" y="453609"/>
                </a:cubicBezTo>
                <a:cubicBezTo>
                  <a:pt x="4727671" y="640390"/>
                  <a:pt x="4545489" y="343611"/>
                  <a:pt x="4671206" y="771136"/>
                </a:cubicBezTo>
                <a:cubicBezTo>
                  <a:pt x="4686585" y="823435"/>
                  <a:pt x="4731675" y="861857"/>
                  <a:pt x="4761909" y="907218"/>
                </a:cubicBezTo>
                <a:lnTo>
                  <a:pt x="4852612" y="1043301"/>
                </a:lnTo>
                <a:cubicBezTo>
                  <a:pt x="4883906" y="1137201"/>
                  <a:pt x="4862029" y="1091449"/>
                  <a:pt x="4920640" y="1179384"/>
                </a:cubicBezTo>
                <a:cubicBezTo>
                  <a:pt x="4995658" y="1404491"/>
                  <a:pt x="4869795" y="1060627"/>
                  <a:pt x="5011343" y="1315466"/>
                </a:cubicBezTo>
                <a:cubicBezTo>
                  <a:pt x="5034560" y="1357265"/>
                  <a:pt x="5041577" y="1406188"/>
                  <a:pt x="5056694" y="1451549"/>
                </a:cubicBezTo>
                <a:lnTo>
                  <a:pt x="5124721" y="1655673"/>
                </a:lnTo>
                <a:cubicBezTo>
                  <a:pt x="5139657" y="1700492"/>
                  <a:pt x="5152788" y="1759780"/>
                  <a:pt x="5192749" y="1791756"/>
                </a:cubicBezTo>
                <a:cubicBezTo>
                  <a:pt x="5211412" y="1806690"/>
                  <a:pt x="5238100" y="1806876"/>
                  <a:pt x="5260776" y="1814436"/>
                </a:cubicBezTo>
                <a:cubicBezTo>
                  <a:pt x="5306128" y="1806876"/>
                  <a:pt x="5351135" y="1796834"/>
                  <a:pt x="5396831" y="1791756"/>
                </a:cubicBezTo>
                <a:cubicBezTo>
                  <a:pt x="5487292" y="1781703"/>
                  <a:pt x="5581244" y="1793440"/>
                  <a:pt x="5668940" y="1769075"/>
                </a:cubicBezTo>
                <a:cubicBezTo>
                  <a:pt x="5721460" y="1754483"/>
                  <a:pt x="5804994" y="1678353"/>
                  <a:pt x="5804994" y="1678353"/>
                </a:cubicBezTo>
                <a:cubicBezTo>
                  <a:pt x="5835228" y="1632992"/>
                  <a:pt x="5882478" y="1595157"/>
                  <a:pt x="5895697" y="1542271"/>
                </a:cubicBezTo>
                <a:cubicBezTo>
                  <a:pt x="5929966" y="1405167"/>
                  <a:pt x="5908519" y="1481115"/>
                  <a:pt x="5963724" y="1315466"/>
                </a:cubicBezTo>
                <a:cubicBezTo>
                  <a:pt x="5971283" y="1292786"/>
                  <a:pt x="5973141" y="1267318"/>
                  <a:pt x="5986400" y="1247425"/>
                </a:cubicBezTo>
                <a:cubicBezTo>
                  <a:pt x="6023997" y="1191019"/>
                  <a:pt x="6052442" y="1154439"/>
                  <a:pt x="6077103" y="1088662"/>
                </a:cubicBezTo>
                <a:cubicBezTo>
                  <a:pt x="6088046" y="1059475"/>
                  <a:pt x="6090824" y="1027797"/>
                  <a:pt x="6099779" y="997940"/>
                </a:cubicBezTo>
                <a:cubicBezTo>
                  <a:pt x="6113516" y="952142"/>
                  <a:pt x="6133537" y="908244"/>
                  <a:pt x="6145131" y="861857"/>
                </a:cubicBezTo>
                <a:cubicBezTo>
                  <a:pt x="6152689" y="831617"/>
                  <a:pt x="6159244" y="801108"/>
                  <a:pt x="6167806" y="771136"/>
                </a:cubicBezTo>
                <a:cubicBezTo>
                  <a:pt x="6174372" y="748148"/>
                  <a:pt x="6184685" y="726287"/>
                  <a:pt x="6190482" y="703094"/>
                </a:cubicBezTo>
                <a:cubicBezTo>
                  <a:pt x="6199830" y="665696"/>
                  <a:pt x="6203810" y="627090"/>
                  <a:pt x="6213158" y="589692"/>
                </a:cubicBezTo>
                <a:cubicBezTo>
                  <a:pt x="6218955" y="566499"/>
                  <a:pt x="6230037" y="544844"/>
                  <a:pt x="6235834" y="521651"/>
                </a:cubicBezTo>
                <a:cubicBezTo>
                  <a:pt x="6268204" y="392143"/>
                  <a:pt x="6246264" y="433954"/>
                  <a:pt x="6281185" y="317527"/>
                </a:cubicBezTo>
                <a:cubicBezTo>
                  <a:pt x="6294922" y="271729"/>
                  <a:pt x="6311420" y="226805"/>
                  <a:pt x="6326537" y="181444"/>
                </a:cubicBezTo>
                <a:cubicBezTo>
                  <a:pt x="6344979" y="126105"/>
                  <a:pt x="6350604" y="89330"/>
                  <a:pt x="6394564" y="45361"/>
                </a:cubicBezTo>
                <a:cubicBezTo>
                  <a:pt x="6413834" y="26087"/>
                  <a:pt x="6439915" y="15120"/>
                  <a:pt x="6462591" y="0"/>
                </a:cubicBezTo>
                <a:cubicBezTo>
                  <a:pt x="6546436" y="27955"/>
                  <a:pt x="6533318" y="12312"/>
                  <a:pt x="6598646" y="90722"/>
                </a:cubicBezTo>
                <a:cubicBezTo>
                  <a:pt x="6616093" y="111663"/>
                  <a:pt x="6622715" y="141734"/>
                  <a:pt x="6643997" y="158763"/>
                </a:cubicBezTo>
                <a:cubicBezTo>
                  <a:pt x="6662661" y="173697"/>
                  <a:pt x="6689349" y="173884"/>
                  <a:pt x="6712025" y="181444"/>
                </a:cubicBezTo>
                <a:lnTo>
                  <a:pt x="6802728" y="317527"/>
                </a:lnTo>
                <a:cubicBezTo>
                  <a:pt x="6817845" y="340207"/>
                  <a:pt x="6825402" y="370447"/>
                  <a:pt x="6848079" y="385568"/>
                </a:cubicBezTo>
                <a:cubicBezTo>
                  <a:pt x="7004021" y="489551"/>
                  <a:pt x="6932423" y="459050"/>
                  <a:pt x="7052161" y="498970"/>
                </a:cubicBezTo>
                <a:cubicBezTo>
                  <a:pt x="7171903" y="459048"/>
                  <a:pt x="7106931" y="496180"/>
                  <a:pt x="7210891" y="340207"/>
                </a:cubicBezTo>
                <a:lnTo>
                  <a:pt x="7210891" y="340207"/>
                </a:lnTo>
                <a:lnTo>
                  <a:pt x="7346946" y="249485"/>
                </a:lnTo>
                <a:cubicBezTo>
                  <a:pt x="7362063" y="226805"/>
                  <a:pt x="7371786" y="199395"/>
                  <a:pt x="7392297" y="181444"/>
                </a:cubicBezTo>
                <a:cubicBezTo>
                  <a:pt x="7488262" y="97458"/>
                  <a:pt x="7502941" y="99194"/>
                  <a:pt x="7596379" y="68042"/>
                </a:cubicBezTo>
                <a:cubicBezTo>
                  <a:pt x="7619055" y="75602"/>
                  <a:pt x="7641423" y="84154"/>
                  <a:pt x="7664406" y="90722"/>
                </a:cubicBezTo>
                <a:cubicBezTo>
                  <a:pt x="7694372" y="99285"/>
                  <a:pt x="7726464" y="101124"/>
                  <a:pt x="7755109" y="113403"/>
                </a:cubicBezTo>
                <a:cubicBezTo>
                  <a:pt x="7780159" y="124141"/>
                  <a:pt x="7800461" y="143643"/>
                  <a:pt x="7823137" y="158763"/>
                </a:cubicBezTo>
                <a:cubicBezTo>
                  <a:pt x="7856095" y="257660"/>
                  <a:pt x="7853946" y="291000"/>
                  <a:pt x="7913840" y="362887"/>
                </a:cubicBezTo>
                <a:cubicBezTo>
                  <a:pt x="7934369" y="387527"/>
                  <a:pt x="7957231" y="410395"/>
                  <a:pt x="7981867" y="430929"/>
                </a:cubicBezTo>
                <a:cubicBezTo>
                  <a:pt x="8002803" y="448379"/>
                  <a:pt x="8029526" y="458181"/>
                  <a:pt x="8049894" y="476290"/>
                </a:cubicBezTo>
                <a:cubicBezTo>
                  <a:pt x="8097831" y="518909"/>
                  <a:pt x="8185949" y="612372"/>
                  <a:pt x="8185949" y="612372"/>
                </a:cubicBezTo>
                <a:cubicBezTo>
                  <a:pt x="8193508" y="635053"/>
                  <a:pt x="8197017" y="659514"/>
                  <a:pt x="8208625" y="680414"/>
                </a:cubicBezTo>
                <a:cubicBezTo>
                  <a:pt x="8235095" y="728070"/>
                  <a:pt x="8299328" y="816496"/>
                  <a:pt x="8299328" y="816496"/>
                </a:cubicBezTo>
                <a:cubicBezTo>
                  <a:pt x="8356320" y="987515"/>
                  <a:pt x="8279443" y="776721"/>
                  <a:pt x="8367355" y="952579"/>
                </a:cubicBezTo>
                <a:cubicBezTo>
                  <a:pt x="8461244" y="1140392"/>
                  <a:pt x="8305406" y="893653"/>
                  <a:pt x="8435382" y="1088662"/>
                </a:cubicBezTo>
                <a:cubicBezTo>
                  <a:pt x="8506272" y="1372277"/>
                  <a:pt x="8415671" y="1019660"/>
                  <a:pt x="8480734" y="1247425"/>
                </a:cubicBezTo>
                <a:cubicBezTo>
                  <a:pt x="8498541" y="1309763"/>
                  <a:pt x="8496159" y="1360151"/>
                  <a:pt x="8548761" y="1406188"/>
                </a:cubicBezTo>
                <a:cubicBezTo>
                  <a:pt x="8589780" y="1442087"/>
                  <a:pt x="8684816" y="1496910"/>
                  <a:pt x="8684816" y="1496910"/>
                </a:cubicBezTo>
                <a:cubicBezTo>
                  <a:pt x="8699933" y="1519590"/>
                  <a:pt x="8710896" y="1545676"/>
                  <a:pt x="8730167" y="1564951"/>
                </a:cubicBezTo>
                <a:cubicBezTo>
                  <a:pt x="8774125" y="1608918"/>
                  <a:pt x="8810889" y="1614545"/>
                  <a:pt x="8866222" y="1632992"/>
                </a:cubicBezTo>
                <a:cubicBezTo>
                  <a:pt x="8888898" y="1648112"/>
                  <a:pt x="8909873" y="1666162"/>
                  <a:pt x="8934249" y="1678353"/>
                </a:cubicBezTo>
                <a:cubicBezTo>
                  <a:pt x="8955627" y="1689045"/>
                  <a:pt x="8982389" y="1687773"/>
                  <a:pt x="9002276" y="1701034"/>
                </a:cubicBezTo>
                <a:cubicBezTo>
                  <a:pt x="9028960" y="1718827"/>
                  <a:pt x="9043620" y="1751282"/>
                  <a:pt x="9070304" y="1769075"/>
                </a:cubicBezTo>
                <a:cubicBezTo>
                  <a:pt x="9115075" y="1798928"/>
                  <a:pt x="9156898" y="1791756"/>
                  <a:pt x="9206358" y="1791756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272109" y="1791755"/>
            <a:ext cx="0" cy="292577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72109" y="4711170"/>
            <a:ext cx="871949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72109" y="2958412"/>
            <a:ext cx="871949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526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ICP Secondary Insult Definition</a:t>
            </a:r>
            <a:endParaRPr lang="en-US" sz="3600" dirty="0"/>
          </a:p>
        </p:txBody>
      </p:sp>
      <p:cxnSp>
        <p:nvCxnSpPr>
          <p:cNvPr id="19" name="Straight Arrow Connector 18"/>
          <p:cNvCxnSpPr>
            <a:endCxn id="8" idx="8"/>
          </p:cNvCxnSpPr>
          <p:nvPr/>
        </p:nvCxnSpPr>
        <p:spPr>
          <a:xfrm flipV="1">
            <a:off x="1247167" y="3001134"/>
            <a:ext cx="38216" cy="2238049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329273" y="3003772"/>
            <a:ext cx="38216" cy="2238049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273057" y="3003772"/>
            <a:ext cx="38216" cy="2238049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5844016" y="3003772"/>
            <a:ext cx="38216" cy="2238049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7839483" y="2981092"/>
            <a:ext cx="38216" cy="2238049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614278" y="5444961"/>
            <a:ext cx="23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092872" y="5444961"/>
            <a:ext cx="3698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</a:t>
            </a:r>
            <a:endParaRPr lang="en-US" sz="2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619290" y="5366527"/>
            <a:ext cx="3698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</a:t>
            </a:r>
            <a:endParaRPr lang="en-US" sz="2000" b="1" dirty="0"/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1285383" y="5031334"/>
            <a:ext cx="1033070" cy="1"/>
          </a:xfrm>
          <a:prstGeom prst="straightConnector1">
            <a:avLst/>
          </a:prstGeom>
          <a:ln w="381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5920449" y="5183734"/>
            <a:ext cx="1919034" cy="1"/>
          </a:xfrm>
          <a:prstGeom prst="straightConnector1">
            <a:avLst/>
          </a:prstGeom>
          <a:ln w="381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525919" y="6236403"/>
            <a:ext cx="23945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Time </a:t>
            </a:r>
            <a:r>
              <a:rPr lang="en-US" sz="2800" b="1" dirty="0" smtClean="0">
                <a:sym typeface="Wingdings"/>
              </a:rPr>
              <a:t></a:t>
            </a:r>
            <a:endParaRPr lang="en-US" sz="28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0" y="1006925"/>
            <a:ext cx="833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ICP</a:t>
            </a:r>
            <a:endParaRPr lang="en-US" sz="2800" b="1" dirty="0"/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3297145" y="1530145"/>
            <a:ext cx="795727" cy="1428267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092872" y="1006925"/>
            <a:ext cx="4898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Raised ICP  Threshold x 2 (20 &amp; 30 mmHg)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318453" y="5745467"/>
            <a:ext cx="4898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ICP minimum Event Duration = 5 &amp; 30 </a:t>
            </a:r>
            <a:r>
              <a:rPr lang="en-US" b="1" dirty="0" err="1" smtClean="0">
                <a:solidFill>
                  <a:srgbClr val="FF0000"/>
                </a:solidFill>
              </a:rPr>
              <a:t>mins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mr-IN" b="1" dirty="0" smtClean="0">
                <a:solidFill>
                  <a:srgbClr val="FF0000"/>
                </a:solidFill>
              </a:rPr>
              <a:t>–</a:t>
            </a:r>
            <a:r>
              <a:rPr lang="en-US" b="1" dirty="0" smtClean="0">
                <a:solidFill>
                  <a:srgbClr val="FF0000"/>
                </a:solidFill>
              </a:rPr>
              <a:t> For Both Start and End of Event 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40" name="Straight Arrow Connector 39"/>
          <p:cNvCxnSpPr>
            <a:stCxn id="39" idx="1"/>
          </p:cNvCxnSpPr>
          <p:nvPr/>
        </p:nvCxnSpPr>
        <p:spPr>
          <a:xfrm flipH="1" flipV="1">
            <a:off x="1969627" y="5623863"/>
            <a:ext cx="348826" cy="44477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3234230" y="3866413"/>
            <a:ext cx="0" cy="157854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5304409" y="1520473"/>
            <a:ext cx="2394530" cy="1679040"/>
            <a:chOff x="5304409" y="1520473"/>
            <a:chExt cx="2394530" cy="1679040"/>
          </a:xfrm>
        </p:grpSpPr>
        <p:sp>
          <p:nvSpPr>
            <p:cNvPr id="31" name="Rectangle 30"/>
            <p:cNvSpPr/>
            <p:nvPr/>
          </p:nvSpPr>
          <p:spPr>
            <a:xfrm>
              <a:off x="5571028" y="1530145"/>
              <a:ext cx="698842" cy="1669368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>
              <a:solidFill>
                <a:schemeClr val="bg1">
                  <a:lumMod val="85000"/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04409" y="1520473"/>
              <a:ext cx="23945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+- 2 </a:t>
              </a:r>
              <a:r>
                <a:rPr lang="en-US" sz="2000" b="1" dirty="0" err="1"/>
                <a:t>m</a:t>
              </a:r>
              <a:r>
                <a:rPr lang="en-US" sz="2000" b="1" dirty="0" err="1" smtClean="0"/>
                <a:t>ins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714741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Resources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8051887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err="1" smtClean="0"/>
              <a:t>Two</a:t>
            </a:r>
            <a:r>
              <a:rPr lang="cs-CZ" b="1" dirty="0" smtClean="0"/>
              <a:t> </a:t>
            </a:r>
            <a:r>
              <a:rPr lang="cs-CZ" b="1" dirty="0" err="1" smtClean="0"/>
              <a:t>mixed</a:t>
            </a:r>
            <a:r>
              <a:rPr lang="cs-CZ" b="1" dirty="0" smtClean="0"/>
              <a:t> </a:t>
            </a:r>
            <a:r>
              <a:rPr lang="cs-CZ" b="1" dirty="0" err="1" smtClean="0"/>
              <a:t>teams</a:t>
            </a:r>
            <a:r>
              <a:rPr lang="cs-CZ" b="1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staticians</a:t>
            </a:r>
            <a:r>
              <a:rPr lang="cs-CZ" dirty="0" smtClean="0"/>
              <a:t>, data </a:t>
            </a:r>
            <a:r>
              <a:rPr lang="cs-CZ" dirty="0" err="1" smtClean="0"/>
              <a:t>scientists</a:t>
            </a:r>
            <a:r>
              <a:rPr lang="cs-CZ" dirty="0" smtClean="0"/>
              <a:t>, </a:t>
            </a:r>
            <a:r>
              <a:rPr lang="cs-CZ" dirty="0" err="1" smtClean="0"/>
              <a:t>engineers</a:t>
            </a:r>
            <a:r>
              <a:rPr lang="cs-CZ" dirty="0" smtClean="0"/>
              <a:t> and </a:t>
            </a:r>
            <a:r>
              <a:rPr lang="cs-CZ" dirty="0" err="1" smtClean="0"/>
              <a:t>clinicians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err="1" smtClean="0"/>
              <a:t>BrainIT</a:t>
            </a:r>
            <a:r>
              <a:rPr lang="cs-CZ" b="1" dirty="0" smtClean="0"/>
              <a:t> database: </a:t>
            </a:r>
            <a:r>
              <a:rPr lang="cs-CZ" dirty="0" smtClean="0"/>
              <a:t>261 TBI </a:t>
            </a:r>
            <a:r>
              <a:rPr lang="cs-CZ" dirty="0" err="1" smtClean="0"/>
              <a:t>patients</a:t>
            </a:r>
            <a:r>
              <a:rPr lang="cs-CZ" dirty="0" smtClean="0"/>
              <a:t>, 7825 </a:t>
            </a:r>
            <a:r>
              <a:rPr lang="cs-CZ" dirty="0" err="1" smtClean="0"/>
              <a:t>hours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minute</a:t>
            </a:r>
            <a:r>
              <a:rPr lang="cs-CZ" dirty="0" smtClean="0"/>
              <a:t> by </a:t>
            </a:r>
            <a:r>
              <a:rPr lang="cs-CZ" dirty="0" err="1" smtClean="0"/>
              <a:t>minute</a:t>
            </a:r>
            <a:r>
              <a:rPr lang="cs-CZ" dirty="0" smtClean="0"/>
              <a:t> data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8 </a:t>
            </a:r>
            <a:r>
              <a:rPr lang="cs-CZ" b="1" dirty="0" err="1" smtClean="0"/>
              <a:t>hours</a:t>
            </a:r>
            <a:endParaRPr lang="cs-CZ" b="1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err="1"/>
              <a:t>A</a:t>
            </a:r>
            <a:r>
              <a:rPr lang="cs-CZ" b="1" dirty="0" err="1" smtClean="0"/>
              <a:t>dvice</a:t>
            </a:r>
            <a:r>
              <a:rPr lang="cs-CZ" b="1" dirty="0" smtClean="0"/>
              <a:t> &amp; Support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577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795" y="685795"/>
            <a:ext cx="5486411" cy="5486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428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Event</a:t>
            </a:r>
            <a:r>
              <a:rPr lang="cs-CZ" dirty="0" smtClean="0"/>
              <a:t> </a:t>
            </a:r>
            <a:r>
              <a:rPr lang="cs-CZ" dirty="0" err="1" smtClean="0"/>
              <a:t>definition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ICP &gt; 20 mmHg </a:t>
            </a:r>
            <a:r>
              <a:rPr lang="cs-CZ" dirty="0" err="1" smtClean="0"/>
              <a:t>lasting</a:t>
            </a:r>
            <a:r>
              <a:rPr lang="cs-CZ" dirty="0" smtClean="0"/>
              <a:t> &gt; 5 </a:t>
            </a:r>
            <a:r>
              <a:rPr lang="cs-CZ" dirty="0" err="1" smtClean="0"/>
              <a:t>minutes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7533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503</Words>
  <Application>Microsoft Macintosh PowerPoint</Application>
  <PresentationFormat>On-screen Show (4:3)</PresentationFormat>
  <Paragraphs>184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ICP 2019 Datathon</vt:lpstr>
      <vt:lpstr>Overview</vt:lpstr>
      <vt:lpstr>Overview</vt:lpstr>
      <vt:lpstr>Steps</vt:lpstr>
      <vt:lpstr>Group Formation?</vt:lpstr>
      <vt:lpstr>ICP Secondary Insult Definition</vt:lpstr>
      <vt:lpstr>Resources</vt:lpstr>
      <vt:lpstr>PowerPoint Presentation</vt:lpstr>
      <vt:lpstr>Event definition</vt:lpstr>
      <vt:lpstr>PowerPoint Presentation</vt:lpstr>
      <vt:lpstr>Results?</vt:lpstr>
      <vt:lpstr>Event definition</vt:lpstr>
      <vt:lpstr>Event identification algorhitm</vt:lpstr>
      <vt:lpstr>Predictive model features</vt:lpstr>
      <vt:lpstr>Event identification algorhitm</vt:lpstr>
      <vt:lpstr>Event identification algorhitm</vt:lpstr>
      <vt:lpstr>Results – Hair Group</vt:lpstr>
      <vt:lpstr>Lessons learned</vt:lpstr>
      <vt:lpstr>Group Comments</vt:lpstr>
      <vt:lpstr>Future of Datathon’s</vt:lpstr>
    </vt:vector>
  </TitlesOfParts>
  <Company>NHS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ICP 2019 Datathon</dc:title>
  <dc:creator>Ian Piper</dc:creator>
  <cp:lastModifiedBy>Ian Piper</cp:lastModifiedBy>
  <cp:revision>3</cp:revision>
  <dcterms:created xsi:type="dcterms:W3CDTF">2019-09-08T10:01:46Z</dcterms:created>
  <dcterms:modified xsi:type="dcterms:W3CDTF">2019-09-12T11:03:10Z</dcterms:modified>
</cp:coreProperties>
</file>