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5"/>
  </p:notesMasterIdLst>
  <p:sldIdLst>
    <p:sldId id="256" r:id="rId2"/>
    <p:sldId id="299" r:id="rId3"/>
    <p:sldId id="298" r:id="rId4"/>
    <p:sldId id="300" r:id="rId5"/>
    <p:sldId id="303" r:id="rId6"/>
    <p:sldId id="320" r:id="rId7"/>
    <p:sldId id="321" r:id="rId8"/>
    <p:sldId id="271" r:id="rId9"/>
    <p:sldId id="304" r:id="rId10"/>
    <p:sldId id="305" r:id="rId11"/>
    <p:sldId id="30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07" r:id="rId23"/>
    <p:sldId id="309" r:id="rId24"/>
    <p:sldId id="335" r:id="rId25"/>
    <p:sldId id="313" r:id="rId26"/>
    <p:sldId id="308" r:id="rId27"/>
    <p:sldId id="336" r:id="rId28"/>
    <p:sldId id="337" r:id="rId29"/>
    <p:sldId id="338" r:id="rId30"/>
    <p:sldId id="339" r:id="rId31"/>
    <p:sldId id="340" r:id="rId32"/>
    <p:sldId id="322" r:id="rId33"/>
    <p:sldId id="323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82" autoAdjust="0"/>
  </p:normalViewPr>
  <p:slideViewPr>
    <p:cSldViewPr snapToGrid="0" snapToObjects="1">
      <p:cViewPr varScale="1">
        <p:scale>
          <a:sx n="99" d="100"/>
          <a:sy n="99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ls_lo:Desktop:press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Sheet1!$E$2:$E$9</c:f>
              <c:numCache>
                <c:formatCode>General</c:formatCode>
                <c:ptCount val="8"/>
                <c:pt idx="0">
                  <c:v>20.0</c:v>
                </c:pt>
                <c:pt idx="1">
                  <c:v>10.0</c:v>
                </c:pt>
                <c:pt idx="2">
                  <c:v>5.0</c:v>
                </c:pt>
                <c:pt idx="3">
                  <c:v>30.0</c:v>
                </c:pt>
                <c:pt idx="4">
                  <c:v>10.0</c:v>
                </c:pt>
                <c:pt idx="5">
                  <c:v>20.0</c:v>
                </c:pt>
                <c:pt idx="6">
                  <c:v>2.0</c:v>
                </c:pt>
                <c:pt idx="7">
                  <c:v>20.0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F6-4751-A5C2-9933DA0B4B00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Sheet1!$F$2:$F$9</c:f>
              <c:numCache>
                <c:formatCode>General</c:formatCode>
                <c:ptCount val="8"/>
                <c:pt idx="0">
                  <c:v>50.0</c:v>
                </c:pt>
                <c:pt idx="1">
                  <c:v>60.0</c:v>
                </c:pt>
                <c:pt idx="2">
                  <c:v>70.0</c:v>
                </c:pt>
                <c:pt idx="3">
                  <c:v>40.0</c:v>
                </c:pt>
                <c:pt idx="4">
                  <c:v>60.0</c:v>
                </c:pt>
                <c:pt idx="5">
                  <c:v>50.0</c:v>
                </c:pt>
                <c:pt idx="6">
                  <c:v>80.0</c:v>
                </c:pt>
                <c:pt idx="7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F6-4751-A5C2-9933DA0B4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656296"/>
        <c:axId val="2124653288"/>
      </c:lineChart>
      <c:catAx>
        <c:axId val="2124656296"/>
        <c:scaling>
          <c:orientation val="minMax"/>
        </c:scaling>
        <c:delete val="1"/>
        <c:axPos val="b"/>
        <c:majorTickMark val="out"/>
        <c:minorTickMark val="none"/>
        <c:tickLblPos val="none"/>
        <c:crossAx val="2124653288"/>
        <c:crosses val="autoZero"/>
        <c:auto val="1"/>
        <c:lblAlgn val="ctr"/>
        <c:lblOffset val="100"/>
        <c:noMultiLvlLbl val="0"/>
      </c:catAx>
      <c:valAx>
        <c:axId val="2124653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124656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Sheet1!$B$2:$B$9</c:f>
              <c:numCache>
                <c:formatCode>General</c:formatCode>
                <c:ptCount val="8"/>
                <c:pt idx="0">
                  <c:v>30.0</c:v>
                </c:pt>
                <c:pt idx="1">
                  <c:v>40.0</c:v>
                </c:pt>
                <c:pt idx="2">
                  <c:v>50.0</c:v>
                </c:pt>
                <c:pt idx="3">
                  <c:v>20.0</c:v>
                </c:pt>
                <c:pt idx="4">
                  <c:v>40.0</c:v>
                </c:pt>
                <c:pt idx="5">
                  <c:v>30.0</c:v>
                </c:pt>
                <c:pt idx="6">
                  <c:v>60.0</c:v>
                </c:pt>
                <c:pt idx="7">
                  <c:v>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AF-4856-9EC4-69C0C1D37A19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Sheet1!$C$2:$C$9</c:f>
              <c:numCache>
                <c:formatCode>General</c:formatCode>
                <c:ptCount val="8"/>
                <c:pt idx="0">
                  <c:v>50.0</c:v>
                </c:pt>
                <c:pt idx="1">
                  <c:v>60.0</c:v>
                </c:pt>
                <c:pt idx="2">
                  <c:v>70.0</c:v>
                </c:pt>
                <c:pt idx="3">
                  <c:v>40.0</c:v>
                </c:pt>
                <c:pt idx="4">
                  <c:v>60.0</c:v>
                </c:pt>
                <c:pt idx="5">
                  <c:v>50.0</c:v>
                </c:pt>
                <c:pt idx="6">
                  <c:v>80.0</c:v>
                </c:pt>
                <c:pt idx="7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BAF-4856-9EC4-69C0C1D37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306200"/>
        <c:axId val="2096303208"/>
      </c:lineChart>
      <c:catAx>
        <c:axId val="2096306200"/>
        <c:scaling>
          <c:orientation val="minMax"/>
        </c:scaling>
        <c:delete val="1"/>
        <c:axPos val="b"/>
        <c:majorTickMark val="out"/>
        <c:minorTickMark val="none"/>
        <c:tickLblPos val="none"/>
        <c:crossAx val="2096303208"/>
        <c:crosses val="autoZero"/>
        <c:auto val="1"/>
        <c:lblAlgn val="ctr"/>
        <c:lblOffset val="100"/>
        <c:noMultiLvlLbl val="0"/>
      </c:catAx>
      <c:valAx>
        <c:axId val="20963032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96306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2549BC-2B6C-428B-BD7E-73574FE64827}" type="datetimeFigureOut">
              <a:rPr lang="en-US"/>
              <a:pPr>
                <a:defRPr/>
              </a:pPr>
              <a:t>20/01/19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C0A12A-729B-4777-93FA-C8FAB616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pilot data from Edinburgh-Newcastle-BrainIT</a:t>
            </a:r>
            <a:r>
              <a:rPr lang="en-US" baseline="0" dirty="0" smtClean="0"/>
              <a:t> collaboration, we applied for funding to set up KidsBrainIT.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9DE0-014F-F14B-8CDB-1BBE9AE2A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94 proposals were submitted to ERA-NET NEURON</a:t>
            </a:r>
            <a:r>
              <a:rPr lang="en-US" baseline="0" dirty="0" smtClean="0"/>
              <a:t> ‘External Insults to the Nervous System’ call, of which 19 proposed projects were funded.  We are the only one </a:t>
            </a:r>
            <a:r>
              <a:rPr lang="en-US" baseline="0" dirty="0" err="1" smtClean="0"/>
              <a:t>paediatric</a:t>
            </a:r>
            <a:r>
              <a:rPr lang="en-US" baseline="0" dirty="0" smtClean="0"/>
              <a:t> TBI consortium of the 19 funded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496D-F493-2844-9A31-58CB0CAAB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69EAB-4DFB-445F-AFAD-764DD83C72FE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3333-54CB-4340-9B6A-DFC2D11A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78791-D4F0-4DB5-93B8-FCBF97071B6E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DE6F6-3A57-4B5B-92AF-0D5CAA194C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FB4A-AC31-4E24-845C-9AAF9CCB9B24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3D0C5-AEC3-4366-BE7F-0A9E2AE24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9C5C6-F3F7-4A4E-B453-96EFF6B48B46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287BE-731B-4BE4-A8B3-2C997915A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D5336-D20C-4D59-A443-FCF112B31A77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022D6-3E65-49D4-AD5B-7085A2970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B35F9-A3A1-4EF9-A417-8380D50AD42E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DCCF7-3350-4B67-80A5-D9D7C9A69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38F1F-40DC-4EF7-B36F-D480E47E72A4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65A1-9643-48E9-B0C6-A095909609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A6C41-BD72-4327-A999-DF0A770DC754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FAE0B-CF26-4703-821F-692022AED1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F8CD7-5811-4A8D-A5FE-0B9597943F2E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D76D5-56BA-4381-8CF5-DEF3617A8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B3702-A521-4694-9F88-9C85DB6236EB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C0BDB-50DC-4C28-8779-2F79594D7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D020C-CC4D-4995-96D8-9B55035222F0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C76C-435B-4B62-A4D0-AF8047D809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3098F-B5BB-457D-9DCA-54A8E74D51EB}" type="datetimeFigureOut">
              <a:rPr lang="en-US" smtClean="0"/>
              <a:pPr>
                <a:defRPr/>
              </a:pPr>
              <a:t>20/01/19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196307-0DAD-4F22-A53E-BD8AD4334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kids_brainIT_balloo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31" y="5604732"/>
            <a:ext cx="556449" cy="11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552450"/>
            <a:ext cx="7772400" cy="21717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Paediatric</a:t>
            </a:r>
            <a:r>
              <a:rPr lang="en-US" dirty="0" smtClean="0"/>
              <a:t> Brain Monitoring with Information Technology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KidsBrainIT</a:t>
            </a:r>
            <a:r>
              <a:rPr lang="en-US" dirty="0" smtClean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073291"/>
            <a:ext cx="7524876" cy="339148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600" dirty="0" smtClean="0">
                <a:solidFill>
                  <a:schemeClr val="tx1"/>
                </a:solidFill>
                <a:cs typeface="Arial"/>
              </a:rPr>
              <a:t>Dr. T.Y.M. Lo &amp;</a:t>
            </a:r>
            <a:r>
              <a:rPr lang="en-US" sz="46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  <a:cs typeface="Arial"/>
              </a:rPr>
              <a:t>Dr</a:t>
            </a:r>
            <a:r>
              <a:rPr lang="en-US" sz="4600" dirty="0" smtClean="0">
                <a:solidFill>
                  <a:schemeClr val="tx1"/>
                </a:solidFill>
                <a:cs typeface="Arial"/>
              </a:rPr>
              <a:t> Ian Piper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Consultant </a:t>
            </a:r>
            <a:r>
              <a:rPr lang="en-US" dirty="0" err="1" smtClean="0">
                <a:solidFill>
                  <a:schemeClr val="tx1"/>
                </a:solidFill>
                <a:cs typeface="Arial"/>
              </a:rPr>
              <a:t>Paediatric</a:t>
            </a:r>
            <a:r>
              <a:rPr lang="en-US" dirty="0" smtClean="0">
                <a:solidFill>
                  <a:schemeClr val="tx1"/>
                </a:solidFill>
                <a:cs typeface="Arial"/>
              </a:rPr>
              <a:t> Intensivist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NHS Research Scotland Career Research Fellow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Royal Hospital for Sick Children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Edinburgh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&amp;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Principal Health Care Scientist, </a:t>
            </a:r>
            <a:r>
              <a:rPr lang="en-US" dirty="0" err="1" smtClean="0">
                <a:solidFill>
                  <a:schemeClr val="tx1"/>
                </a:solidFill>
                <a:cs typeface="Arial"/>
              </a:rPr>
              <a:t>BrainIT</a:t>
            </a:r>
            <a:r>
              <a:rPr lang="en-US" dirty="0" smtClean="0">
                <a:solidFill>
                  <a:schemeClr val="tx1"/>
                </a:solidFill>
                <a:cs typeface="Arial"/>
              </a:rPr>
              <a:t> Group Coordinator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Usher Institute of Informatics/Population Health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&amp;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Quality Improvement Coordinator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Royal Hospital </a:t>
            </a:r>
            <a:r>
              <a:rPr lang="en-US" dirty="0">
                <a:solidFill>
                  <a:schemeClr val="tx1"/>
                </a:solidFill>
                <a:cs typeface="Arial"/>
              </a:rPr>
              <a:t>for Sick Children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Arial"/>
              </a:rPr>
              <a:t>Edinburgh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4016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KidsBrainIT</a:t>
            </a:r>
            <a:r>
              <a:rPr lang="en-US" b="1" dirty="0" smtClean="0"/>
              <a:t> - Timeline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Arial" charset="0"/>
              </a:rPr>
              <a:t>KidsBrainIT</a:t>
            </a:r>
            <a:r>
              <a:rPr lang="en-US" dirty="0" smtClean="0">
                <a:latin typeface="Arial" charset="0"/>
              </a:rPr>
              <a:t> launch, </a:t>
            </a:r>
            <a:r>
              <a:rPr lang="en-US" dirty="0" err="1" smtClean="0">
                <a:latin typeface="Arial" charset="0"/>
              </a:rPr>
              <a:t>BrainIT</a:t>
            </a:r>
            <a:r>
              <a:rPr lang="en-US" dirty="0" smtClean="0">
                <a:latin typeface="Arial" charset="0"/>
              </a:rPr>
              <a:t> meeting, Barcelona, Oct 2015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Infrastructure development funding Sept 2016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Neuroscience Foundation (£11,220)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Phase 1 funding secured Nov 2016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EU grant (ERA-NET NEURON) 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621,843 Euros over 2 years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15 PICU in 5 countries (10 UK, 1 Belgium, 1 Spain, 2 Romania, 1 Latvia)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Phase 1 data collection starts (Nov 2017)</a:t>
            </a:r>
          </a:p>
        </p:txBody>
      </p:sp>
    </p:spTree>
    <p:extLst>
      <p:ext uri="{BB962C8B-B14F-4D97-AF65-F5344CB8AC3E}">
        <p14:creationId xmlns:p14="http://schemas.microsoft.com/office/powerpoint/2010/main" val="37754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KidsBrainIT</a:t>
            </a:r>
            <a:r>
              <a:rPr lang="en-US" sz="4000" b="1" dirty="0"/>
              <a:t> </a:t>
            </a:r>
            <a:r>
              <a:rPr lang="en-US" sz="4000" b="1" dirty="0" smtClean="0"/>
              <a:t>Phase 1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recruit 146 patients (2 </a:t>
            </a:r>
            <a:r>
              <a:rPr lang="mr-IN" dirty="0" smtClean="0"/>
              <a:t>–</a:t>
            </a:r>
            <a:r>
              <a:rPr lang="en-US" dirty="0" smtClean="0"/>
              <a:t> 16 years old)</a:t>
            </a:r>
          </a:p>
          <a:p>
            <a:r>
              <a:rPr lang="en-US" dirty="0" smtClean="0"/>
              <a:t>Data-bank </a:t>
            </a:r>
            <a:r>
              <a:rPr lang="mr-IN" dirty="0" smtClean="0"/>
              <a:t>–</a:t>
            </a:r>
            <a:r>
              <a:rPr lang="en-US" dirty="0" smtClean="0"/>
              <a:t> Current + Future Research Use</a:t>
            </a:r>
          </a:p>
          <a:p>
            <a:r>
              <a:rPr lang="en-US" dirty="0" smtClean="0"/>
              <a:t>2 hypotheses: </a:t>
            </a:r>
          </a:p>
          <a:p>
            <a:pPr lvl="1"/>
            <a:r>
              <a:rPr lang="en-US" dirty="0" smtClean="0"/>
              <a:t>Patients with measured CPP within </a:t>
            </a:r>
            <a:r>
              <a:rPr lang="en-US" dirty="0" err="1" smtClean="0"/>
              <a:t>CPPopt</a:t>
            </a:r>
            <a:r>
              <a:rPr lang="en-US" dirty="0" smtClean="0"/>
              <a:t> have (1) improved outcome &amp; (2) better ICP tolerance</a:t>
            </a:r>
            <a:endParaRPr lang="en-US" dirty="0"/>
          </a:p>
          <a:p>
            <a:pPr lvl="2"/>
            <a:r>
              <a:rPr lang="en-US" dirty="0" err="1" smtClean="0"/>
              <a:t>CPPopt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LAx</a:t>
            </a:r>
            <a:r>
              <a:rPr lang="en-US" dirty="0" smtClean="0"/>
              <a:t>-CPP plots; ICP dose-response </a:t>
            </a:r>
            <a:r>
              <a:rPr lang="en-US" dirty="0" err="1" smtClean="0"/>
              <a:t>visualisation</a:t>
            </a:r>
            <a:r>
              <a:rPr lang="en-US" dirty="0" smtClean="0"/>
              <a:t> plots</a:t>
            </a:r>
            <a:endParaRPr lang="en-US" dirty="0"/>
          </a:p>
          <a:p>
            <a:r>
              <a:rPr lang="en-US" dirty="0" smtClean="0"/>
              <a:t>Novel technology development sub-study (Barcelona + Edinburgh)</a:t>
            </a:r>
          </a:p>
          <a:p>
            <a:pPr lvl="2"/>
            <a:r>
              <a:rPr lang="en-US" dirty="0" smtClean="0"/>
              <a:t>Non-invasive continuous cerebral blood flow and metabolism monitoring (Hybrid diffuse optical technology)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Cerebral Perfusion Pressure</a:t>
            </a:r>
            <a:br>
              <a:rPr lang="en-US" dirty="0" smtClean="0"/>
            </a:br>
            <a:r>
              <a:rPr lang="en-US" dirty="0" smtClean="0"/>
              <a:t>(CPP)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CPP = MAP </a:t>
            </a:r>
            <a:r>
              <a:rPr lang="mr-IN" dirty="0" smtClean="0"/>
              <a:t>–</a:t>
            </a:r>
            <a:r>
              <a:rPr lang="en-US" dirty="0" smtClean="0"/>
              <a:t> ICP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Proxy measurement of brain perfusion</a:t>
            </a:r>
          </a:p>
          <a:p>
            <a:pPr algn="ctr"/>
            <a:r>
              <a:rPr lang="en-US" dirty="0" smtClean="0"/>
              <a:t>Optimal CPP relates to having intact </a:t>
            </a:r>
          </a:p>
          <a:p>
            <a:pPr marL="0" indent="0" algn="ctr">
              <a:buNone/>
            </a:pPr>
            <a:r>
              <a:rPr lang="en-US" dirty="0" smtClean="0"/>
              <a:t>cerebral-</a:t>
            </a:r>
            <a:r>
              <a:rPr lang="en-US" dirty="0" err="1" smtClean="0"/>
              <a:t>autoregulation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8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Concepts</a:t>
            </a:r>
            <a:endParaRPr lang="en-US" dirty="0"/>
          </a:p>
        </p:txBody>
      </p:sp>
      <p:pic>
        <p:nvPicPr>
          <p:cNvPr id="3" name="Picture 2" descr="lasse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155700"/>
            <a:ext cx="7569200" cy="4546600"/>
          </a:xfrm>
          <a:prstGeom prst="rect">
            <a:avLst/>
          </a:prstGeom>
        </p:spPr>
      </p:pic>
      <p:pic>
        <p:nvPicPr>
          <p:cNvPr id="6" name="Picture 5" descr="lassen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48" y="1155700"/>
            <a:ext cx="6388100" cy="4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Concepts</a:t>
            </a:r>
            <a:endParaRPr lang="en-US" dirty="0"/>
          </a:p>
        </p:txBody>
      </p:sp>
      <p:pic>
        <p:nvPicPr>
          <p:cNvPr id="3" name="Picture 2" descr="areg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" y="918580"/>
            <a:ext cx="7887244" cy="53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3" y="423075"/>
            <a:ext cx="8705074" cy="61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5900"/>
            <a:ext cx="7620000" cy="1069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FF00"/>
                </a:solidFill>
                <a:latin typeface="Times New Roman" pitchFamily="18" charset="0"/>
              </a:rPr>
              <a:t>All individual characteristics of CPP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FF00"/>
                </a:solidFill>
                <a:latin typeface="Times New Roman" pitchFamily="18" charset="0"/>
              </a:rPr>
              <a:t>affect brain trauma outcome</a:t>
            </a:r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911225" y="1370013"/>
            <a:ext cx="7321550" cy="5118100"/>
            <a:chOff x="911225" y="1170013"/>
            <a:chExt cx="7321550" cy="5118100"/>
          </a:xfrm>
        </p:grpSpPr>
        <p:pic>
          <p:nvPicPr>
            <p:cNvPr id="35843" name="Picture 6" descr="Graph1_v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1225" y="1170013"/>
              <a:ext cx="7321550" cy="511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Box 3"/>
            <p:cNvSpPr txBox="1">
              <a:spLocks noChangeArrowheads="1"/>
            </p:cNvSpPr>
            <p:nvPr/>
          </p:nvSpPr>
          <p:spPr bwMode="auto">
            <a:xfrm>
              <a:off x="5328031" y="5918781"/>
              <a:ext cx="2904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Lo et al, PCCM 2011 (Suppl)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69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Pressure Active </a:t>
            </a:r>
            <a:r>
              <a:rPr lang="en-US" dirty="0" err="1" smtClean="0">
                <a:latin typeface="Arial" charset="0"/>
              </a:rPr>
              <a:t>vs</a:t>
            </a: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Pressure Passive patterns</a:t>
            </a:r>
          </a:p>
        </p:txBody>
      </p:sp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685800" y="149066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Optimal CPP relates to cerebral autoregulation</a:t>
            </a:r>
          </a:p>
          <a:p>
            <a:pPr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Ability to maintain stable ICP for varying MAP</a:t>
            </a: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(pressure active pattern)</a:t>
            </a:r>
          </a:p>
        </p:txBody>
      </p:sp>
      <p:sp>
        <p:nvSpPr>
          <p:cNvPr id="39939" name="Rectangle 17"/>
          <p:cNvSpPr>
            <a:spLocks noChangeArrowheads="1"/>
          </p:cNvSpPr>
          <p:nvPr/>
        </p:nvSpPr>
        <p:spPr bwMode="auto">
          <a:xfrm>
            <a:off x="6831013" y="414813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a typeface="ＭＳ Ｐゴシック"/>
                <a:cs typeface="ＭＳ Ｐゴシック"/>
              </a:rPr>
              <a:t>MAP</a:t>
            </a: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47688" y="2894013"/>
            <a:ext cx="8001000" cy="3040062"/>
            <a:chOff x="548447" y="2893833"/>
            <a:chExt cx="8001000" cy="3039534"/>
          </a:xfrm>
        </p:grpSpPr>
        <p:grpSp>
          <p:nvGrpSpPr>
            <p:cNvPr id="39941" name="Group 15"/>
            <p:cNvGrpSpPr>
              <a:grpSpLocks/>
            </p:cNvGrpSpPr>
            <p:nvPr/>
          </p:nvGrpSpPr>
          <p:grpSpPr bwMode="auto">
            <a:xfrm>
              <a:off x="548447" y="2893833"/>
              <a:ext cx="3623733" cy="3039534"/>
              <a:chOff x="664633" y="2363120"/>
              <a:chExt cx="3623733" cy="303953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4633" y="2363120"/>
                <a:ext cx="3624262" cy="3039534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aphicFrame>
            <p:nvGraphicFramePr>
              <p:cNvPr id="6" name="Chart 5"/>
              <p:cNvGraphicFramePr/>
              <p:nvPr/>
            </p:nvGraphicFramePr>
            <p:xfrm>
              <a:off x="800099" y="3247886"/>
              <a:ext cx="3234267" cy="20404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9950" name="TextBox 7"/>
              <p:cNvSpPr txBox="1">
                <a:spLocks noChangeArrowheads="1"/>
              </p:cNvSpPr>
              <p:nvPr/>
            </p:nvSpPr>
            <p:spPr bwMode="auto">
              <a:xfrm>
                <a:off x="770833" y="2540000"/>
                <a:ext cx="3460615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ea typeface="ＭＳ Ｐゴシック"/>
                    <a:cs typeface="Arial" charset="0"/>
                  </a:rPr>
                  <a:t>Pressure Active</a:t>
                </a:r>
              </a:p>
              <a:p>
                <a:pPr algn="ctr"/>
                <a:r>
                  <a:rPr lang="en-US" b="1">
                    <a:ea typeface="ＭＳ Ｐゴシック"/>
                    <a:cs typeface="Arial" charset="0"/>
                  </a:rPr>
                  <a:t>ICP varies inversely with MAP</a:t>
                </a:r>
              </a:p>
            </p:txBody>
          </p:sp>
          <p:sp>
            <p:nvSpPr>
              <p:cNvPr id="39951" name="TextBox 10"/>
              <p:cNvSpPr txBox="1">
                <a:spLocks noChangeArrowheads="1"/>
              </p:cNvSpPr>
              <p:nvPr/>
            </p:nvSpPr>
            <p:spPr bwMode="auto">
              <a:xfrm>
                <a:off x="2417232" y="3618000"/>
                <a:ext cx="834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ea typeface="ＭＳ Ｐゴシック"/>
                    <a:cs typeface="ＭＳ Ｐゴシック"/>
                  </a:rPr>
                  <a:t>MAP</a:t>
                </a:r>
              </a:p>
            </p:txBody>
          </p:sp>
          <p:sp>
            <p:nvSpPr>
              <p:cNvPr id="39952" name="TextBox 12"/>
              <p:cNvSpPr txBox="1">
                <a:spLocks noChangeArrowheads="1"/>
              </p:cNvSpPr>
              <p:nvPr/>
            </p:nvSpPr>
            <p:spPr bwMode="auto">
              <a:xfrm>
                <a:off x="2417232" y="4442400"/>
                <a:ext cx="781208" cy="373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a typeface="ＭＳ Ｐゴシック"/>
                    <a:cs typeface="ＭＳ Ｐゴシック"/>
                  </a:rPr>
                  <a:t>ICP</a:t>
                </a:r>
              </a:p>
            </p:txBody>
          </p:sp>
        </p:grpSp>
        <p:grpSp>
          <p:nvGrpSpPr>
            <p:cNvPr id="39942" name="Group 22"/>
            <p:cNvGrpSpPr>
              <a:grpSpLocks/>
            </p:cNvGrpSpPr>
            <p:nvPr/>
          </p:nvGrpSpPr>
          <p:grpSpPr bwMode="auto">
            <a:xfrm>
              <a:off x="4714046" y="2893833"/>
              <a:ext cx="3835401" cy="3039533"/>
              <a:chOff x="4714046" y="2893833"/>
              <a:chExt cx="3835401" cy="30395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714047" y="2893833"/>
                <a:ext cx="3827462" cy="3039534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4714046" y="3070713"/>
                <a:ext cx="3835401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ea typeface="ＭＳ Ｐゴシック"/>
                    <a:cs typeface="Arial" charset="0"/>
                  </a:rPr>
                  <a:t>Pressure Passive</a:t>
                </a:r>
              </a:p>
              <a:p>
                <a:pPr algn="ctr"/>
                <a:r>
                  <a:rPr lang="en-US" b="1">
                    <a:ea typeface="ＭＳ Ｐゴシック"/>
                    <a:cs typeface="Arial" charset="0"/>
                  </a:rPr>
                  <a:t>ICP varies together with MAP</a:t>
                </a:r>
              </a:p>
            </p:txBody>
          </p:sp>
          <p:graphicFrame>
            <p:nvGraphicFramePr>
              <p:cNvPr id="17" name="Chart 16"/>
              <p:cNvGraphicFramePr/>
              <p:nvPr/>
            </p:nvGraphicFramePr>
            <p:xfrm>
              <a:off x="4874913" y="3742788"/>
              <a:ext cx="3488267" cy="2076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9946" name="Rectangle 18"/>
              <p:cNvSpPr>
                <a:spLocks noChangeArrowheads="1"/>
              </p:cNvSpPr>
              <p:nvPr/>
            </p:nvSpPr>
            <p:spPr bwMode="auto">
              <a:xfrm>
                <a:off x="6989555" y="5162113"/>
                <a:ext cx="491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a typeface="ＭＳ Ｐゴシック"/>
                    <a:cs typeface="ＭＳ Ｐゴシック"/>
                  </a:rPr>
                  <a:t>ICP</a:t>
                </a:r>
                <a:endParaRPr lang="en-US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9947" name="Rectangle 21"/>
              <p:cNvSpPr>
                <a:spLocks noChangeArrowheads="1"/>
              </p:cNvSpPr>
              <p:nvPr/>
            </p:nvSpPr>
            <p:spPr bwMode="auto">
              <a:xfrm>
                <a:off x="6619046" y="4143599"/>
                <a:ext cx="888103" cy="37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ea typeface="ＭＳ Ｐゴシック"/>
                    <a:cs typeface="ＭＳ Ｐゴシック"/>
                  </a:rPr>
                  <a:t>MAP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073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60"/>
            <a:ext cx="8229600" cy="626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Concepts</a:t>
            </a:r>
            <a:endParaRPr lang="en-US" dirty="0"/>
          </a:p>
        </p:txBody>
      </p:sp>
      <p:pic>
        <p:nvPicPr>
          <p:cNvPr id="6" name="Picture 5" descr="RCFil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7" y="787307"/>
            <a:ext cx="2827330" cy="1583305"/>
          </a:xfrm>
          <a:prstGeom prst="rect">
            <a:avLst/>
          </a:prstGeom>
        </p:spPr>
      </p:pic>
      <p:pic>
        <p:nvPicPr>
          <p:cNvPr id="7" name="Picture 6" descr="lassen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03" y="915629"/>
            <a:ext cx="2402790" cy="182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8449" y="1469376"/>
            <a:ext cx="56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8777" y="1469376"/>
            <a:ext cx="56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ICP</a:t>
            </a:r>
            <a:endParaRPr lang="en-US" dirty="0"/>
          </a:p>
        </p:txBody>
      </p:sp>
      <p:pic>
        <p:nvPicPr>
          <p:cNvPr id="9" name="Picture 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639" y="3086562"/>
            <a:ext cx="2423242" cy="2993356"/>
          </a:xfrm>
          <a:noFill/>
        </p:spPr>
      </p:pic>
      <p:pic>
        <p:nvPicPr>
          <p:cNvPr id="10" name="Picture 4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875" y="3086562"/>
            <a:ext cx="3356409" cy="3175171"/>
          </a:xfrm>
          <a:noFill/>
        </p:spPr>
      </p:pic>
      <p:pic>
        <p:nvPicPr>
          <p:cNvPr id="11" name="Picture 10" descr="prxPaper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60"/>
            <a:ext cx="8229600" cy="626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Concepts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31" y="797484"/>
            <a:ext cx="72056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509267"/>
            <a:ext cx="2328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rxOP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67" y="2440412"/>
            <a:ext cx="5489285" cy="37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656" y="1411510"/>
            <a:ext cx="6864994" cy="45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90550" y="6234113"/>
            <a:ext cx="75011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srgbClr val="000000"/>
                </a:solidFill>
                <a:ea typeface="ＭＳ Ｐゴシック"/>
                <a:cs typeface="ＭＳ Ｐゴシック"/>
              </a:rPr>
              <a:t>Paediatric Guidelines.</a:t>
            </a:r>
            <a:r>
              <a:rPr lang="en-GB" sz="2000" i="1">
                <a:solidFill>
                  <a:srgbClr val="000000"/>
                </a:solidFill>
                <a:ea typeface="ＭＳ Ｐゴシック"/>
                <a:cs typeface="ＭＳ Ｐゴシック"/>
              </a:rPr>
              <a:t> PCCM</a:t>
            </a:r>
            <a:r>
              <a:rPr lang="en-GB" sz="2000">
                <a:solidFill>
                  <a:srgbClr val="000000"/>
                </a:solidFill>
                <a:ea typeface="ＭＳ Ｐゴシック"/>
                <a:cs typeface="ＭＳ Ｐゴシック"/>
              </a:rPr>
              <a:t>.</a:t>
            </a:r>
            <a:endParaRPr lang="en-US" sz="2000" b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08829" y="125506"/>
            <a:ext cx="81263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sz="2800" b="1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Paediatric</a:t>
            </a:r>
            <a:r>
              <a:rPr lang="en-US" sz="28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Neuro</a:t>
            </a:r>
            <a:r>
              <a:rPr lang="en-US" sz="28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-critical Care Best Rx Option -</a:t>
            </a:r>
          </a:p>
          <a:p>
            <a:pPr algn="ctr" defTabSz="914400" eaLnBrk="0" hangingPunct="0"/>
            <a:r>
              <a:rPr lang="en-US" sz="28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Prevention of secondary physiological insults</a:t>
            </a:r>
            <a:endParaRPr lang="en-US" sz="2400" b="1" dirty="0">
              <a:solidFill>
                <a:srgbClr val="000000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Arial" charset="0"/>
              </a:rPr>
              <a:t>Critical Age-related 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CPP Insult Thresholds</a:t>
            </a:r>
          </a:p>
        </p:txBody>
      </p:sp>
      <p:grpSp>
        <p:nvGrpSpPr>
          <p:cNvPr id="34818" name="Group 14"/>
          <p:cNvGrpSpPr>
            <a:grpSpLocks/>
          </p:cNvGrpSpPr>
          <p:nvPr/>
        </p:nvGrpSpPr>
        <p:grpSpPr bwMode="auto">
          <a:xfrm>
            <a:off x="288925" y="1447800"/>
            <a:ext cx="8631238" cy="5078373"/>
            <a:chOff x="288925" y="1447800"/>
            <a:chExt cx="8631444" cy="5077817"/>
          </a:xfrm>
        </p:grpSpPr>
        <p:grpSp>
          <p:nvGrpSpPr>
            <p:cNvPr id="34819" name="Group 1031"/>
            <p:cNvGrpSpPr>
              <a:grpSpLocks/>
            </p:cNvGrpSpPr>
            <p:nvPr/>
          </p:nvGrpSpPr>
          <p:grpSpPr bwMode="auto">
            <a:xfrm>
              <a:off x="304800" y="1447800"/>
              <a:ext cx="3657600" cy="2884488"/>
              <a:chOff x="192" y="912"/>
              <a:chExt cx="2304" cy="1817"/>
            </a:xfrm>
          </p:grpSpPr>
          <p:pic>
            <p:nvPicPr>
              <p:cNvPr id="34827" name="Picture 102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" y="912"/>
                <a:ext cx="2304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8" name="Text Box 1030"/>
              <p:cNvSpPr txBox="1">
                <a:spLocks noChangeArrowheads="1"/>
              </p:cNvSpPr>
              <p:nvPr/>
            </p:nvSpPr>
            <p:spPr bwMode="auto">
              <a:xfrm>
                <a:off x="288" y="2496"/>
                <a:ext cx="17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Aged 2 - 6 </a:t>
                </a:r>
                <a:r>
                  <a:rPr lang="en-US" dirty="0" err="1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yrs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 - 48 mmHg</a:t>
                </a:r>
              </a:p>
            </p:txBody>
          </p:sp>
        </p:grpSp>
        <p:grpSp>
          <p:nvGrpSpPr>
            <p:cNvPr id="34820" name="Group 12"/>
            <p:cNvGrpSpPr>
              <a:grpSpLocks/>
            </p:cNvGrpSpPr>
            <p:nvPr/>
          </p:nvGrpSpPr>
          <p:grpSpPr bwMode="auto">
            <a:xfrm>
              <a:off x="3297239" y="1828800"/>
              <a:ext cx="3410346" cy="4026892"/>
              <a:chOff x="3297239" y="1828800"/>
              <a:chExt cx="3410346" cy="4026892"/>
            </a:xfrm>
          </p:grpSpPr>
          <p:pic>
            <p:nvPicPr>
              <p:cNvPr id="34825" name="Picture 102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4800" y="1828800"/>
                <a:ext cx="243205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6" name="Text Box 1032"/>
              <p:cNvSpPr txBox="1">
                <a:spLocks noChangeArrowheads="1"/>
              </p:cNvSpPr>
              <p:nvPr/>
            </p:nvSpPr>
            <p:spPr bwMode="auto">
              <a:xfrm>
                <a:off x="3297239" y="5486400"/>
                <a:ext cx="3410346" cy="369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Aged 7 - 10 </a:t>
                </a:r>
                <a:r>
                  <a:rPr lang="en-US" dirty="0" err="1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yrs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 - 54 mmHg</a:t>
                </a:r>
              </a:p>
            </p:txBody>
          </p:sp>
        </p:grpSp>
        <p:grpSp>
          <p:nvGrpSpPr>
            <p:cNvPr id="34821" name="Group 13"/>
            <p:cNvGrpSpPr>
              <a:grpSpLocks/>
            </p:cNvGrpSpPr>
            <p:nvPr/>
          </p:nvGrpSpPr>
          <p:grpSpPr bwMode="auto">
            <a:xfrm>
              <a:off x="5157447" y="3200400"/>
              <a:ext cx="3762922" cy="3140551"/>
              <a:chOff x="5157447" y="3200400"/>
              <a:chExt cx="3762922" cy="3140551"/>
            </a:xfrm>
          </p:grpSpPr>
          <p:pic>
            <p:nvPicPr>
              <p:cNvPr id="34823" name="Picture 102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81800" y="3200400"/>
                <a:ext cx="180975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4" name="Text Box 1034"/>
              <p:cNvSpPr txBox="1">
                <a:spLocks noChangeArrowheads="1"/>
              </p:cNvSpPr>
              <p:nvPr/>
            </p:nvSpPr>
            <p:spPr bwMode="auto">
              <a:xfrm>
                <a:off x="5157447" y="5971659"/>
                <a:ext cx="3762922" cy="369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Age 11 - 16 </a:t>
                </a:r>
                <a:r>
                  <a:rPr lang="en-US" dirty="0" err="1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yrs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 - 56 mmHg</a:t>
                </a:r>
              </a:p>
            </p:txBody>
          </p:sp>
        </p:grpSp>
        <p:sp>
          <p:nvSpPr>
            <p:cNvPr id="34822" name="Text Box 1036"/>
            <p:cNvSpPr txBox="1">
              <a:spLocks noChangeArrowheads="1"/>
            </p:cNvSpPr>
            <p:nvPr/>
          </p:nvSpPr>
          <p:spPr bwMode="auto">
            <a:xfrm>
              <a:off x="288925" y="6156325"/>
              <a:ext cx="4273365" cy="3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  <a:ea typeface="ＭＳ Ｐゴシック"/>
                  <a:cs typeface="ＭＳ Ｐゴシック"/>
                </a:rPr>
                <a:t>(Chambers, Jones, Lo et al JNNP 2006)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Age-related CPP Thresholds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(Evidence Based)</a:t>
            </a:r>
          </a:p>
        </p:txBody>
      </p:sp>
      <p:grpSp>
        <p:nvGrpSpPr>
          <p:cNvPr id="38914" name="Group 23"/>
          <p:cNvGrpSpPr>
            <a:grpSpLocks/>
          </p:cNvGrpSpPr>
          <p:nvPr/>
        </p:nvGrpSpPr>
        <p:grpSpPr bwMode="auto">
          <a:xfrm>
            <a:off x="457200" y="1766888"/>
            <a:ext cx="8229600" cy="4495800"/>
            <a:chOff x="457200" y="1676400"/>
            <a:chExt cx="8229600" cy="4495800"/>
          </a:xfrm>
        </p:grpSpPr>
        <p:grpSp>
          <p:nvGrpSpPr>
            <p:cNvPr id="38915" name="Group 21"/>
            <p:cNvGrpSpPr>
              <a:grpSpLocks/>
            </p:cNvGrpSpPr>
            <p:nvPr/>
          </p:nvGrpSpPr>
          <p:grpSpPr bwMode="auto">
            <a:xfrm>
              <a:off x="457200" y="1676400"/>
              <a:ext cx="8229600" cy="4495800"/>
              <a:chOff x="457200" y="1676400"/>
              <a:chExt cx="8229600" cy="44958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457200" y="1676400"/>
                <a:ext cx="8229600" cy="449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" name="Straight Connector 4"/>
              <p:cNvCxnSpPr/>
              <p:nvPr/>
            </p:nvCxnSpPr>
            <p:spPr bwMode="auto">
              <a:xfrm>
                <a:off x="1738313" y="4945062"/>
                <a:ext cx="206057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738313" y="3429000"/>
                <a:ext cx="206057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2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919581"/>
                <a:ext cx="1405954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Optimal </a:t>
                </a:r>
              </a:p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CPP </a:t>
                </a:r>
              </a:p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Thresholds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4168775" y="4946650"/>
                <a:ext cx="205898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168775" y="3430587"/>
                <a:ext cx="205898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6440488" y="4943475"/>
                <a:ext cx="206057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6440488" y="3427412"/>
                <a:ext cx="206057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25" name="Rectangle 11"/>
              <p:cNvSpPr>
                <a:spLocks noChangeArrowheads="1"/>
              </p:cNvSpPr>
              <p:nvPr/>
            </p:nvSpPr>
            <p:spPr bwMode="auto">
              <a:xfrm>
                <a:off x="457200" y="4383544"/>
                <a:ext cx="16764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Critical</a:t>
                </a:r>
              </a:p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Insult</a:t>
                </a:r>
              </a:p>
              <a:p>
                <a:pPr algn="ctr"/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Thresholds</a:t>
                </a:r>
              </a:p>
            </p:txBody>
          </p:sp>
          <p:sp>
            <p:nvSpPr>
              <p:cNvPr id="38926" name="TextBox 12"/>
              <p:cNvSpPr txBox="1">
                <a:spLocks noChangeArrowheads="1"/>
              </p:cNvSpPr>
              <p:nvPr/>
            </p:nvSpPr>
            <p:spPr bwMode="auto">
              <a:xfrm>
                <a:off x="2209800" y="1752599"/>
                <a:ext cx="125331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Aged </a:t>
                </a:r>
              </a:p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2 – 6 yrs</a:t>
                </a:r>
              </a:p>
            </p:txBody>
          </p:sp>
          <p:sp>
            <p:nvSpPr>
              <p:cNvPr id="38927" name="Rectangle 13"/>
              <p:cNvSpPr>
                <a:spLocks noChangeArrowheads="1"/>
              </p:cNvSpPr>
              <p:nvPr/>
            </p:nvSpPr>
            <p:spPr bwMode="auto">
              <a:xfrm>
                <a:off x="4383227" y="1719339"/>
                <a:ext cx="140720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Aged </a:t>
                </a:r>
              </a:p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7 – 10 yrs</a:t>
                </a:r>
              </a:p>
            </p:txBody>
          </p:sp>
          <p:sp>
            <p:nvSpPr>
              <p:cNvPr id="38928" name="Rectangle 14"/>
              <p:cNvSpPr>
                <a:spLocks noChangeArrowheads="1"/>
              </p:cNvSpPr>
              <p:nvPr/>
            </p:nvSpPr>
            <p:spPr bwMode="auto">
              <a:xfrm>
                <a:off x="6663600" y="1719339"/>
                <a:ext cx="154982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Aged </a:t>
                </a:r>
              </a:p>
              <a:p>
                <a:pPr algn="ctr"/>
                <a:r>
                  <a:rPr lang="en-US">
                    <a:latin typeface="Calibri" pitchFamily="34" charset="0"/>
                    <a:ea typeface="ＭＳ Ｐゴシック"/>
                    <a:cs typeface="ＭＳ Ｐゴシック"/>
                  </a:rPr>
                  <a:t>11 – 16 yrs</a:t>
                </a:r>
              </a:p>
            </p:txBody>
          </p:sp>
          <p:sp>
            <p:nvSpPr>
              <p:cNvPr id="38929" name="Rectangle 15"/>
              <p:cNvSpPr>
                <a:spLocks noChangeArrowheads="1"/>
              </p:cNvSpPr>
              <p:nvPr/>
            </p:nvSpPr>
            <p:spPr bwMode="auto">
              <a:xfrm>
                <a:off x="2318400" y="4573413"/>
                <a:ext cx="1339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48 mmHg</a:t>
                </a:r>
              </a:p>
            </p:txBody>
          </p:sp>
          <p:sp>
            <p:nvSpPr>
              <p:cNvPr id="38930" name="Rectangle 16"/>
              <p:cNvSpPr>
                <a:spLocks noChangeArrowheads="1"/>
              </p:cNvSpPr>
              <p:nvPr/>
            </p:nvSpPr>
            <p:spPr bwMode="auto">
              <a:xfrm>
                <a:off x="4571999" y="4578177"/>
                <a:ext cx="12618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54 mmHg</a:t>
                </a:r>
              </a:p>
            </p:txBody>
          </p:sp>
          <p:sp>
            <p:nvSpPr>
              <p:cNvPr id="38931" name="Rectangle 17"/>
              <p:cNvSpPr>
                <a:spLocks noChangeArrowheads="1"/>
              </p:cNvSpPr>
              <p:nvPr/>
            </p:nvSpPr>
            <p:spPr bwMode="auto">
              <a:xfrm>
                <a:off x="6968756" y="4573413"/>
                <a:ext cx="12618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58 mmHg</a:t>
                </a:r>
              </a:p>
            </p:txBody>
          </p:sp>
          <p:sp>
            <p:nvSpPr>
              <p:cNvPr id="38932" name="Rectangle 18"/>
              <p:cNvSpPr>
                <a:spLocks noChangeArrowheads="1"/>
              </p:cNvSpPr>
              <p:nvPr/>
            </p:nvSpPr>
            <p:spPr bwMode="auto">
              <a:xfrm>
                <a:off x="2621914" y="3062843"/>
                <a:ext cx="3035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?</a:t>
                </a:r>
              </a:p>
            </p:txBody>
          </p:sp>
          <p:sp>
            <p:nvSpPr>
              <p:cNvPr id="38933" name="Rectangle 19"/>
              <p:cNvSpPr>
                <a:spLocks noChangeArrowheads="1"/>
              </p:cNvSpPr>
              <p:nvPr/>
            </p:nvSpPr>
            <p:spPr bwMode="auto">
              <a:xfrm>
                <a:off x="4875514" y="3062843"/>
                <a:ext cx="3035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?</a:t>
                </a:r>
              </a:p>
            </p:txBody>
          </p:sp>
          <p:sp>
            <p:nvSpPr>
              <p:cNvPr id="38934" name="Rectangle 20"/>
              <p:cNvSpPr>
                <a:spLocks noChangeArrowheads="1"/>
              </p:cNvSpPr>
              <p:nvPr/>
            </p:nvSpPr>
            <p:spPr bwMode="auto">
              <a:xfrm>
                <a:off x="7313914" y="3062843"/>
                <a:ext cx="3035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  <a:ea typeface="ＭＳ Ｐゴシック"/>
                    <a:cs typeface="ＭＳ Ｐゴシック"/>
                  </a:rPr>
                  <a:t>?</a:t>
                </a:r>
              </a:p>
            </p:txBody>
          </p:sp>
        </p:grpSp>
        <p:sp>
          <p:nvSpPr>
            <p:cNvPr id="38916" name="TextBox 22"/>
            <p:cNvSpPr txBox="1">
              <a:spLocks noChangeArrowheads="1"/>
            </p:cNvSpPr>
            <p:nvPr/>
          </p:nvSpPr>
          <p:spPr bwMode="auto">
            <a:xfrm>
              <a:off x="2720975" y="5802868"/>
              <a:ext cx="37195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/>
                  <a:cs typeface="ＭＳ Ｐゴシック"/>
                </a:rPr>
                <a:t>Chambers, Jones, Lo et al.  </a:t>
              </a:r>
              <a:r>
                <a:rPr lang="en-US" i="1">
                  <a:ea typeface="ＭＳ Ｐゴシック"/>
                  <a:cs typeface="ＭＳ Ｐゴシック"/>
                </a:rPr>
                <a:t>JNNP</a:t>
              </a:r>
              <a:r>
                <a:rPr lang="en-US">
                  <a:ea typeface="ＭＳ Ｐゴシック"/>
                  <a:cs typeface="ＭＳ Ｐゴシック"/>
                </a:rPr>
                <a:t> 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0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26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KidsBrainIT</a:t>
            </a:r>
            <a:r>
              <a:rPr lang="en-US" b="1" dirty="0" smtClean="0"/>
              <a:t> Phase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UK</a:t>
            </a:r>
          </a:p>
          <a:p>
            <a:r>
              <a:rPr lang="en-US" dirty="0" smtClean="0"/>
              <a:t>10 PICU </a:t>
            </a:r>
            <a:r>
              <a:rPr lang="mr-IN" dirty="0" smtClean="0"/>
              <a:t>–</a:t>
            </a:r>
            <a:r>
              <a:rPr lang="en-US" dirty="0" smtClean="0"/>
              <a:t> Edinburgh, Glasgow, Newcastle, Birmingham, Liverpool, Oxford, Nottingham, Manchester, Bristol, London</a:t>
            </a:r>
          </a:p>
          <a:p>
            <a:pPr marL="0" indent="0">
              <a:buNone/>
            </a:pPr>
            <a:r>
              <a:rPr lang="en-US" b="1" dirty="0" smtClean="0"/>
              <a:t>EU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Leuven (Belgium); Barcelona (Spain); Riga (Latvia) Iasi (Romania), Bucharest (Romania)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centres</a:t>
            </a:r>
            <a:r>
              <a:rPr lang="en-US" dirty="0" smtClean="0"/>
              <a:t> signing on: Germany,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95" y="466176"/>
            <a:ext cx="8151616" cy="562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9147" y="504185"/>
            <a:ext cx="435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TBI Patient admitted to PICU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19469" y="1350652"/>
            <a:ext cx="32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Delayed consenting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3685" y="1920895"/>
            <a:ext cx="5676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(2) Complete electronic CRF on Java Tool </a:t>
            </a:r>
          </a:p>
          <a:p>
            <a:pPr algn="ctr"/>
            <a:r>
              <a:rPr lang="en-US" dirty="0" smtClean="0"/>
              <a:t>Unique study identifier is generated by Java Tool</a:t>
            </a:r>
          </a:p>
          <a:p>
            <a:pPr algn="ctr"/>
            <a:r>
              <a:rPr lang="en-US" dirty="0" smtClean="0"/>
              <a:t>(Fully anonymised data, no patient identifiable details, </a:t>
            </a:r>
          </a:p>
          <a:p>
            <a:pPr algn="ctr"/>
            <a:r>
              <a:rPr lang="en-US" dirty="0" smtClean="0"/>
              <a:t>Java Tool is pre-loaded in KidsBrainIT laptop)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3993" y="3144681"/>
            <a:ext cx="641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(3) Extract Physiological data from monitoring system</a:t>
            </a:r>
          </a:p>
          <a:p>
            <a:pPr algn="ctr"/>
            <a:r>
              <a:rPr lang="en-US" dirty="0" smtClean="0"/>
              <a:t>Java Tool will strap patient identifiers and date &amp; time stamps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994" y="4208326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(4) Anonymised clinical &amp; physiological data sent to KidsBrainIT Data bank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2936" y="4928601"/>
            <a:ext cx="674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(5) Telephone outcome </a:t>
            </a:r>
            <a:r>
              <a:rPr lang="en-US" dirty="0" err="1" smtClean="0"/>
              <a:t>questionaire</a:t>
            </a:r>
            <a:r>
              <a:rPr lang="en-US" dirty="0" smtClean="0"/>
              <a:t> at 6 &amp; 12 months post-injury</a:t>
            </a:r>
          </a:p>
          <a:p>
            <a:pPr algn="ctr"/>
            <a:r>
              <a:rPr lang="en-US" dirty="0" smtClean="0"/>
              <a:t>Anonymised outcome data sent to KidsBrainIT Data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0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Data Collection?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11 at 18.3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757"/>
            <a:ext cx="9144000" cy="5615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757"/>
            <a:ext cx="8229600" cy="1143000"/>
          </a:xfrm>
        </p:spPr>
        <p:txBody>
          <a:bodyPr/>
          <a:lstStyle/>
          <a:p>
            <a:r>
              <a:rPr lang="en-US" dirty="0" smtClean="0"/>
              <a:t>Old JAVA Tool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RedCap</a:t>
            </a:r>
            <a:r>
              <a:rPr lang="en-US" dirty="0" smtClean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" name="Picture 4" descr="Screen Shot 2019-01-18 at 11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" name="Picture 1" descr="Screen Shot 2019-01-18 at 11.1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19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" name="Picture 1" descr="Screen Shot 2019-01-18 at 11.1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" name="Picture 1" descr="Screen Shot 2019-01-18 at 11.1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918"/>
            <a:ext cx="9144000" cy="56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471" y="36232"/>
            <a:ext cx="7772400" cy="86518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Routine Physiological Monitoring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153400" cy="1579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Clinical use in PICU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At least minute resolution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Net-worked or non-networked monitors</a:t>
            </a:r>
          </a:p>
        </p:txBody>
      </p:sp>
      <p:pic>
        <p:nvPicPr>
          <p:cNvPr id="16387" name="Picture 4" descr="Picture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895600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Picture 3" descr="Screen Shot 2019-01-18 at 11.1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2808"/>
            <a:ext cx="8117665" cy="49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0192"/>
            <a:ext cx="8229600" cy="11430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" name="Picture 1" descr="Screen Shot 2019-01-18 at 11.1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1" y="1154896"/>
            <a:ext cx="8053519" cy="52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 -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Mostly “One-Off Data Fields” </a:t>
            </a:r>
          </a:p>
          <a:p>
            <a:r>
              <a:rPr lang="en-US" dirty="0" smtClean="0"/>
              <a:t>Most time-consuming are:</a:t>
            </a:r>
          </a:p>
          <a:p>
            <a:pPr lvl="1"/>
            <a:r>
              <a:rPr lang="en-US" dirty="0" smtClean="0"/>
              <a:t>Daily Review’s (x Days in ICU)</a:t>
            </a:r>
          </a:p>
          <a:p>
            <a:pPr lvl="1"/>
            <a:r>
              <a:rPr lang="en-US" dirty="0" smtClean="0"/>
              <a:t>Lab Data (Highest &amp; Lowest Per Day Per Result)</a:t>
            </a:r>
          </a:p>
          <a:p>
            <a:r>
              <a:rPr lang="en-US" dirty="0" smtClean="0"/>
              <a:t>All data can be entered “Retrospectively”</a:t>
            </a:r>
          </a:p>
          <a:p>
            <a:r>
              <a:rPr lang="en-US" dirty="0" smtClean="0"/>
              <a:t>If all data sources are available </a:t>
            </a:r>
            <a:r>
              <a:rPr lang="mr-IN" dirty="0" smtClean="0"/>
              <a:t>–</a:t>
            </a:r>
            <a:r>
              <a:rPr lang="en-US" dirty="0" smtClean="0"/>
              <a:t> should not take more than 3-4 hours of data entry</a:t>
            </a:r>
            <a:r>
              <a:rPr lang="mr-IN" dirty="0" smtClean="0"/>
              <a:t>…</a:t>
            </a:r>
            <a:endParaRPr lang="en-GB" dirty="0"/>
          </a:p>
          <a:p>
            <a:pPr lvl="1"/>
            <a:r>
              <a:rPr lang="en-GB" dirty="0" smtClean="0"/>
              <a:t>Assumes an average 5-6 day PICU stay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63" y="15919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kidsBrainIT</a:t>
            </a:r>
            <a:r>
              <a:rPr lang="en-US" dirty="0" smtClean="0"/>
              <a:t> Collaboration?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to Grouped Monitoring/Clinical/Outcome Data</a:t>
            </a:r>
          </a:p>
          <a:p>
            <a:pPr lvl="1"/>
            <a:r>
              <a:rPr lang="en-US" dirty="0" smtClean="0"/>
              <a:t>According to </a:t>
            </a:r>
            <a:r>
              <a:rPr lang="en-US" dirty="0" err="1" smtClean="0"/>
              <a:t>BrainIT</a:t>
            </a:r>
            <a:r>
              <a:rPr lang="en-US" dirty="0" smtClean="0"/>
              <a:t> Access Criteria</a:t>
            </a:r>
          </a:p>
          <a:p>
            <a:r>
              <a:rPr lang="en-GB" dirty="0" smtClean="0"/>
              <a:t>Encouraging Local Research</a:t>
            </a:r>
          </a:p>
          <a:p>
            <a:pPr lvl="1"/>
            <a:r>
              <a:rPr lang="en-GB" dirty="0" smtClean="0"/>
              <a:t>Medical and </a:t>
            </a:r>
            <a:r>
              <a:rPr lang="en-GB" smtClean="0"/>
              <a:t>Nursing Studies</a:t>
            </a:r>
            <a:endParaRPr lang="en-GB" dirty="0" smtClean="0"/>
          </a:p>
          <a:p>
            <a:r>
              <a:rPr lang="en-GB" dirty="0" smtClean="0"/>
              <a:t>Generation of Tailored Reports on a Per-Patient Basis Designed by Local Units</a:t>
            </a:r>
          </a:p>
          <a:p>
            <a:pPr lvl="1"/>
            <a:r>
              <a:rPr lang="en-GB" dirty="0" smtClean="0"/>
              <a:t>Audit Reports?</a:t>
            </a:r>
            <a:endParaRPr lang="en-US" dirty="0"/>
          </a:p>
          <a:p>
            <a:pPr lvl="1"/>
            <a:r>
              <a:rPr lang="en-US" dirty="0" smtClean="0"/>
              <a:t>Specialist Reports?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2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0000"/>
                </a:solidFill>
              </a:rPr>
              <a:t>Physiological Data </a:t>
            </a:r>
            <a:br>
              <a:rPr lang="en-GB" sz="4000" b="1" dirty="0" smtClean="0">
                <a:solidFill>
                  <a:srgbClr val="000000"/>
                </a:solidFill>
              </a:rPr>
            </a:br>
            <a:r>
              <a:rPr lang="en-GB" sz="4000" b="1" dirty="0" smtClean="0">
                <a:solidFill>
                  <a:srgbClr val="000000"/>
                </a:solidFill>
              </a:rPr>
              <a:t>Beyond Clinical Care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 smtClean="0">
                <a:latin typeface="Arial" charset="0"/>
              </a:rPr>
              <a:t>Audit &amp; Research</a:t>
            </a:r>
          </a:p>
          <a:p>
            <a:pPr>
              <a:defRPr/>
            </a:pPr>
            <a:r>
              <a:rPr lang="en-GB" dirty="0" smtClean="0"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Variable and unit dependent</a:t>
            </a:r>
          </a:p>
          <a:p>
            <a:pPr lvl="1">
              <a:defRPr/>
            </a:pPr>
            <a:r>
              <a:rPr lang="en-GB" sz="2400" dirty="0">
                <a:latin typeface="Arial" charset="0"/>
              </a:rPr>
              <a:t>High resolution data (at least minute resolution)</a:t>
            </a:r>
          </a:p>
          <a:p>
            <a:pPr lvl="1">
              <a:defRPr/>
            </a:pPr>
            <a:r>
              <a:rPr lang="en-GB" sz="2400" dirty="0">
                <a:latin typeface="Arial" charset="0"/>
              </a:rPr>
              <a:t>Lower resolution data (5 minutely resolution)</a:t>
            </a:r>
          </a:p>
          <a:p>
            <a:pPr lvl="1">
              <a:defRPr/>
            </a:pPr>
            <a:r>
              <a:rPr lang="en-GB" sz="2400" dirty="0">
                <a:latin typeface="Arial" charset="0"/>
              </a:rPr>
              <a:t>Low resolution data (e.g. end-hour recording)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latin typeface="Arial" charset="0"/>
              </a:rPr>
              <a:t>Data archive &amp; Storage</a:t>
            </a:r>
          </a:p>
          <a:p>
            <a:pPr>
              <a:defRPr/>
            </a:pPr>
            <a:r>
              <a:rPr lang="en-GB" sz="2800" dirty="0" smtClean="0">
                <a:latin typeface="Arial" charset="0"/>
              </a:rPr>
              <a:t>High resolution data is lost unless downloaded within a specific time frame (usually within 1 month for networked monitor)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119529" y="140167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BrainIT</a:t>
            </a:r>
            <a:endParaRPr lang="en-US" b="1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8229600" cy="4930775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600" dirty="0" smtClean="0">
                <a:latin typeface="Arial" charset="0"/>
              </a:rPr>
              <a:t>Brain Monitoring with Information Technology (</a:t>
            </a:r>
            <a:r>
              <a:rPr lang="en-US" sz="2600" dirty="0" err="1" smtClean="0">
                <a:latin typeface="Arial" charset="0"/>
              </a:rPr>
              <a:t>BrainIT</a:t>
            </a:r>
            <a:r>
              <a:rPr lang="en-US" sz="2600" dirty="0" smtClean="0">
                <a:latin typeface="Arial" charset="0"/>
              </a:rPr>
              <a:t>)</a:t>
            </a:r>
          </a:p>
          <a:p>
            <a:pPr marL="0" indent="0"/>
            <a:r>
              <a:rPr lang="en-US" sz="2600" dirty="0" smtClean="0">
                <a:latin typeface="Arial" charset="0"/>
              </a:rPr>
              <a:t> Adult brain trauma collaboration</a:t>
            </a:r>
          </a:p>
          <a:p>
            <a:pPr marL="0" indent="0"/>
            <a:r>
              <a:rPr lang="en-US" sz="2600" dirty="0" smtClean="0">
                <a:latin typeface="Arial" charset="0"/>
              </a:rPr>
              <a:t> 22 ICU across UK + Europe (11 countries)</a:t>
            </a:r>
          </a:p>
          <a:p>
            <a:pPr marL="0" indent="0"/>
            <a:r>
              <a:rPr lang="en-US" sz="2600" dirty="0" smtClean="0">
                <a:latin typeface="Arial" charset="0"/>
              </a:rPr>
              <a:t> Established in 1997</a:t>
            </a:r>
          </a:p>
          <a:p>
            <a:pPr marL="0" indent="0"/>
            <a:r>
              <a:rPr lang="en-US" sz="2600" dirty="0">
                <a:latin typeface="Arial" charset="0"/>
              </a:rPr>
              <a:t> </a:t>
            </a:r>
            <a:r>
              <a:rPr lang="en-US" sz="2600" dirty="0" smtClean="0">
                <a:latin typeface="Arial" charset="0"/>
              </a:rPr>
              <a:t>MDT collaborations</a:t>
            </a:r>
          </a:p>
          <a:p>
            <a:pPr marL="0" indent="0"/>
            <a:r>
              <a:rPr lang="en-US" sz="2600" dirty="0">
                <a:latin typeface="Arial" charset="0"/>
              </a:rPr>
              <a:t> </a:t>
            </a:r>
            <a:r>
              <a:rPr lang="en-US" sz="2600" dirty="0" smtClean="0">
                <a:latin typeface="Arial" charset="0"/>
              </a:rPr>
              <a:t>Using routinely collected physiological data (at least minutely resolution) to improve the intensive care management and outcome of brain injured adults.</a:t>
            </a:r>
          </a:p>
          <a:p>
            <a:pPr marL="0" indent="0"/>
            <a:r>
              <a:rPr lang="en-US" sz="2600" dirty="0" smtClean="0">
                <a:latin typeface="Arial" charset="0"/>
              </a:rPr>
              <a:t>Hypotheses testing, data analytics, research infrastructure</a:t>
            </a:r>
          </a:p>
          <a:p>
            <a:pPr marL="0" indent="0"/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Openess</a:t>
            </a:r>
            <a:r>
              <a:rPr lang="en-US" sz="2600" dirty="0" smtClean="0">
                <a:latin typeface="Arial" charset="0"/>
              </a:rPr>
              <a:t> &amp; free collaboration (NOT competition)</a:t>
            </a:r>
          </a:p>
        </p:txBody>
      </p:sp>
    </p:spTree>
    <p:extLst>
      <p:ext uri="{BB962C8B-B14F-4D97-AF65-F5344CB8AC3E}">
        <p14:creationId xmlns:p14="http://schemas.microsoft.com/office/powerpoint/2010/main" val="42538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7789"/>
            <a:ext cx="8042276" cy="703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and Testing new Models?</a:t>
            </a:r>
            <a:endParaRPr lang="en-US" dirty="0"/>
          </a:p>
        </p:txBody>
      </p:sp>
      <p:pic>
        <p:nvPicPr>
          <p:cNvPr id="4" name="Picture 3" descr="paper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6" y="689748"/>
            <a:ext cx="5296269" cy="1503658"/>
          </a:xfrm>
          <a:prstGeom prst="rect">
            <a:avLst/>
          </a:prstGeom>
        </p:spPr>
      </p:pic>
      <p:pic>
        <p:nvPicPr>
          <p:cNvPr id="5" name="Picture 4" descr="paper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4" y="2193406"/>
            <a:ext cx="7249472" cy="4664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96"/>
    </mc:Choice>
    <mc:Fallback xmlns="">
      <p:transition xmlns:p14="http://schemas.microsoft.com/office/powerpoint/2010/main" spd="slow" advTm="701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49"/>
            <a:ext cx="8394644" cy="4613245"/>
          </a:xfrm>
          <a:prstGeom prst="rect">
            <a:avLst/>
          </a:prstGeom>
        </p:spPr>
      </p:pic>
      <p:pic>
        <p:nvPicPr>
          <p:cNvPr id="2" name="Picture 1" descr="visualisation_pap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96937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Paediatric</a:t>
            </a:r>
            <a:r>
              <a:rPr lang="en-US" b="1" dirty="0" smtClean="0"/>
              <a:t> </a:t>
            </a:r>
            <a:r>
              <a:rPr lang="en-US" b="1" dirty="0" err="1" smtClean="0"/>
              <a:t>BrainIT</a:t>
            </a:r>
            <a:endParaRPr lang="en-US" b="1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044575"/>
            <a:ext cx="8229600" cy="54975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Lagging behind compared to adult setting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 </a:t>
            </a:r>
            <a:r>
              <a:rPr lang="en-US" dirty="0" err="1" smtClean="0">
                <a:latin typeface="Arial" charset="0"/>
              </a:rPr>
              <a:t>Paediatric</a:t>
            </a:r>
            <a:r>
              <a:rPr lang="en-US" dirty="0" smtClean="0">
                <a:latin typeface="Arial" charset="0"/>
              </a:rPr>
              <a:t> equivalent of </a:t>
            </a:r>
            <a:r>
              <a:rPr lang="en-US" dirty="0" err="1" smtClean="0">
                <a:latin typeface="Arial" charset="0"/>
              </a:rPr>
              <a:t>BrainIT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UK </a:t>
            </a:r>
            <a:r>
              <a:rPr lang="en-US" dirty="0" err="1" smtClean="0">
                <a:latin typeface="Arial" charset="0"/>
              </a:rPr>
              <a:t>Paediatric</a:t>
            </a:r>
            <a:r>
              <a:rPr lang="en-US" dirty="0" smtClean="0">
                <a:latin typeface="Arial" charset="0"/>
              </a:rPr>
              <a:t> data contribution to </a:t>
            </a:r>
            <a:r>
              <a:rPr lang="en-US" dirty="0" err="1" smtClean="0">
                <a:latin typeface="Arial" charset="0"/>
              </a:rPr>
              <a:t>BrainIT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Edinburgh-Newcastle 3 </a:t>
            </a:r>
            <a:r>
              <a:rPr lang="en-US" dirty="0" err="1" smtClean="0">
                <a:latin typeface="Arial" charset="0"/>
              </a:rPr>
              <a:t>yrs</a:t>
            </a:r>
            <a:r>
              <a:rPr lang="en-US" dirty="0" smtClean="0">
                <a:latin typeface="Arial" charset="0"/>
              </a:rPr>
              <a:t> (2000 – 2003)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Edinburgh 3 </a:t>
            </a:r>
            <a:r>
              <a:rPr lang="en-US" dirty="0" err="1" smtClean="0">
                <a:latin typeface="Arial" charset="0"/>
              </a:rPr>
              <a:t>yrs</a:t>
            </a:r>
            <a:r>
              <a:rPr lang="en-US" dirty="0" smtClean="0">
                <a:latin typeface="Arial" charset="0"/>
              </a:rPr>
              <a:t> (2004 – 2007)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Compelling need to set up </a:t>
            </a:r>
            <a:r>
              <a:rPr lang="en-US" dirty="0" err="1" smtClean="0">
                <a:latin typeface="Arial" charset="0"/>
              </a:rPr>
              <a:t>KidsBrainIT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4" y="458775"/>
            <a:ext cx="2960000" cy="594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7527" y="1443841"/>
            <a:ext cx="4147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A New Multi-</a:t>
            </a:r>
            <a:r>
              <a:rPr lang="en-US" sz="3600" dirty="0" err="1" smtClean="0">
                <a:solidFill>
                  <a:srgbClr val="000000"/>
                </a:solidFill>
              </a:rPr>
              <a:t>centre</a:t>
            </a:r>
            <a:r>
              <a:rPr lang="en-US" sz="3600" dirty="0" smtClean="0">
                <a:solidFill>
                  <a:srgbClr val="000000"/>
                </a:solidFill>
              </a:rPr>
              <a:t>, Multi-disciplinary, Multi-national Data Informatics </a:t>
            </a:r>
            <a:r>
              <a:rPr lang="en-US" sz="3600" dirty="0" err="1" smtClean="0">
                <a:solidFill>
                  <a:srgbClr val="000000"/>
                </a:solidFill>
              </a:rPr>
              <a:t>Paediatric</a:t>
            </a:r>
            <a:r>
              <a:rPr lang="en-US" sz="3600" dirty="0" smtClean="0">
                <a:solidFill>
                  <a:srgbClr val="000000"/>
                </a:solidFill>
              </a:rPr>
              <a:t> Brain Trauma Research Initiative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2|0.9|1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1002</Words>
  <Application>Microsoft Macintosh PowerPoint</Application>
  <PresentationFormat>On-screen Show (4:3)</PresentationFormat>
  <Paragraphs>167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Paediatric Brain Monitoring with Information Technology (KidsBrainIT)</vt:lpstr>
      <vt:lpstr>PowerPoint Presentation</vt:lpstr>
      <vt:lpstr>Routine Physiological Monitoring</vt:lpstr>
      <vt:lpstr>Physiological Data  Beyond Clinical Care</vt:lpstr>
      <vt:lpstr>BrainIT</vt:lpstr>
      <vt:lpstr>Developing and Testing new Models?</vt:lpstr>
      <vt:lpstr>PowerPoint Presentation</vt:lpstr>
      <vt:lpstr>Paediatric BrainIT</vt:lpstr>
      <vt:lpstr>PowerPoint Presentation</vt:lpstr>
      <vt:lpstr>KidsBrainIT - Timeline</vt:lpstr>
      <vt:lpstr>KidsBrainIT Phase 1</vt:lpstr>
      <vt:lpstr>Cerebral Perfusion Pressure (CPP)</vt:lpstr>
      <vt:lpstr>Historical Concepts</vt:lpstr>
      <vt:lpstr>Historical Concepts</vt:lpstr>
      <vt:lpstr>PowerPoint Presentation</vt:lpstr>
      <vt:lpstr>PowerPoint Presentation</vt:lpstr>
      <vt:lpstr>Pressure Active vs  Pressure Passive patterns</vt:lpstr>
      <vt:lpstr>Historical Concepts</vt:lpstr>
      <vt:lpstr>Historical Concepts</vt:lpstr>
      <vt:lpstr>Critical Age-related  CPP Insult Thresholds</vt:lpstr>
      <vt:lpstr>Age-related CPP Thresholds (Evidence Based)</vt:lpstr>
      <vt:lpstr>KidsBrainIT Phase 1</vt:lpstr>
      <vt:lpstr>PowerPoint Presentation</vt:lpstr>
      <vt:lpstr>Clinical Data Collection?</vt:lpstr>
      <vt:lpstr>Old JAVA Tool System</vt:lpstr>
      <vt:lpstr>New RedCap System</vt:lpstr>
      <vt:lpstr>RedCap System</vt:lpstr>
      <vt:lpstr>RedCap System</vt:lpstr>
      <vt:lpstr>RedCap System</vt:lpstr>
      <vt:lpstr>RedCap System</vt:lpstr>
      <vt:lpstr>RedCap System</vt:lpstr>
      <vt:lpstr>Data Entry - Estimates</vt:lpstr>
      <vt:lpstr>Advantages of kidsBrainIT Collaboration?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Brain Monitoring with Information Technology (PaedsBrainIT)</dc:title>
  <dc:creator>T Lo</dc:creator>
  <cp:lastModifiedBy>Ian Piper</cp:lastModifiedBy>
  <cp:revision>81</cp:revision>
  <dcterms:created xsi:type="dcterms:W3CDTF">2015-06-02T14:38:32Z</dcterms:created>
  <dcterms:modified xsi:type="dcterms:W3CDTF">2019-01-20T10:06:03Z</dcterms:modified>
</cp:coreProperties>
</file>